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767" r:id="rId2"/>
    <p:sldId id="768" r:id="rId3"/>
    <p:sldId id="769" r:id="rId4"/>
    <p:sldId id="776" r:id="rId5"/>
    <p:sldId id="770" r:id="rId6"/>
    <p:sldId id="771" r:id="rId7"/>
    <p:sldId id="773" r:id="rId8"/>
    <p:sldId id="772" r:id="rId9"/>
    <p:sldId id="774" r:id="rId10"/>
    <p:sldId id="258"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BDA7"/>
    <a:srgbClr val="856369"/>
    <a:srgbClr val="55BE8C"/>
    <a:srgbClr val="00519C"/>
    <a:srgbClr val="0D39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84"/>
    <p:restoredTop sz="96327"/>
  </p:normalViewPr>
  <p:slideViewPr>
    <p:cSldViewPr snapToGrid="0">
      <p:cViewPr varScale="1">
        <p:scale>
          <a:sx n="76" d="100"/>
          <a:sy n="76" d="100"/>
        </p:scale>
        <p:origin x="1002"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2472" cy="499130"/>
          </a:xfrm>
          <a:prstGeom prst="rect">
            <a:avLst/>
          </a:prstGeom>
        </p:spPr>
        <p:txBody>
          <a:bodyPr vert="horz" lIns="84180" tIns="42090" rIns="84180" bIns="42090" rtlCol="0"/>
          <a:lstStyle>
            <a:lvl1pPr algn="l">
              <a:defRPr sz="1100"/>
            </a:lvl1pPr>
          </a:lstStyle>
          <a:p>
            <a:endParaRPr lang="en-GB"/>
          </a:p>
        </p:txBody>
      </p:sp>
      <p:sp>
        <p:nvSpPr>
          <p:cNvPr id="3" name="Date Placeholder 2"/>
          <p:cNvSpPr>
            <a:spLocks noGrp="1"/>
          </p:cNvSpPr>
          <p:nvPr>
            <p:ph type="dt" idx="1"/>
          </p:nvPr>
        </p:nvSpPr>
        <p:spPr>
          <a:xfrm>
            <a:off x="3884088" y="1"/>
            <a:ext cx="2972472" cy="499130"/>
          </a:xfrm>
          <a:prstGeom prst="rect">
            <a:avLst/>
          </a:prstGeom>
        </p:spPr>
        <p:txBody>
          <a:bodyPr vert="horz" lIns="84180" tIns="42090" rIns="84180" bIns="42090" rtlCol="0"/>
          <a:lstStyle>
            <a:lvl1pPr algn="r">
              <a:defRPr sz="1100"/>
            </a:lvl1pPr>
          </a:lstStyle>
          <a:p>
            <a:fld id="{DC4737D0-68ED-48CC-8735-6E485A17600D}" type="datetimeFigureOut">
              <a:rPr lang="en-GB" smtClean="0"/>
              <a:t>28/01/2026</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84180" tIns="42090" rIns="84180" bIns="42090" rtlCol="0" anchor="ctr"/>
          <a:lstStyle/>
          <a:p>
            <a:endParaRPr lang="en-GB"/>
          </a:p>
        </p:txBody>
      </p:sp>
      <p:sp>
        <p:nvSpPr>
          <p:cNvPr id="5" name="Notes Placeholder 4"/>
          <p:cNvSpPr>
            <a:spLocks noGrp="1"/>
          </p:cNvSpPr>
          <p:nvPr>
            <p:ph type="body" sz="quarter" idx="3"/>
          </p:nvPr>
        </p:nvSpPr>
        <p:spPr>
          <a:xfrm>
            <a:off x="685512" y="4786040"/>
            <a:ext cx="5486976" cy="3916253"/>
          </a:xfrm>
          <a:prstGeom prst="rect">
            <a:avLst/>
          </a:prstGeom>
        </p:spPr>
        <p:txBody>
          <a:bodyPr vert="horz" lIns="84180" tIns="42090" rIns="84180" bIns="4209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558"/>
            <a:ext cx="2972472" cy="499130"/>
          </a:xfrm>
          <a:prstGeom prst="rect">
            <a:avLst/>
          </a:prstGeom>
        </p:spPr>
        <p:txBody>
          <a:bodyPr vert="horz" lIns="84180" tIns="42090" rIns="84180" bIns="42090" rtlCol="0" anchor="b"/>
          <a:lstStyle>
            <a:lvl1pPr algn="l">
              <a:defRPr sz="1100"/>
            </a:lvl1pPr>
          </a:lstStyle>
          <a:p>
            <a:endParaRPr lang="en-GB"/>
          </a:p>
        </p:txBody>
      </p:sp>
      <p:sp>
        <p:nvSpPr>
          <p:cNvPr id="7" name="Slide Number Placeholder 6"/>
          <p:cNvSpPr>
            <a:spLocks noGrp="1"/>
          </p:cNvSpPr>
          <p:nvPr>
            <p:ph type="sldNum" sz="quarter" idx="5"/>
          </p:nvPr>
        </p:nvSpPr>
        <p:spPr>
          <a:xfrm>
            <a:off x="3884088" y="9446558"/>
            <a:ext cx="2972472" cy="499130"/>
          </a:xfrm>
          <a:prstGeom prst="rect">
            <a:avLst/>
          </a:prstGeom>
        </p:spPr>
        <p:txBody>
          <a:bodyPr vert="horz" lIns="84180" tIns="42090" rIns="84180" bIns="42090" rtlCol="0" anchor="b"/>
          <a:lstStyle>
            <a:lvl1pPr algn="r">
              <a:defRPr sz="1100"/>
            </a:lvl1pPr>
          </a:lstStyle>
          <a:p>
            <a:fld id="{D61BFAF6-75E2-42BB-9FCB-C9EAF4F4B3A2}" type="slidenum">
              <a:rPr lang="en-GB" smtClean="0"/>
              <a:t>‹N°›</a:t>
            </a:fld>
            <a:endParaRPr lang="en-GB"/>
          </a:p>
        </p:txBody>
      </p:sp>
    </p:spTree>
    <p:extLst>
      <p:ext uri="{BB962C8B-B14F-4D97-AF65-F5344CB8AC3E}">
        <p14:creationId xmlns:p14="http://schemas.microsoft.com/office/powerpoint/2010/main" val="3629669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over Content">
    <p:spTree>
      <p:nvGrpSpPr>
        <p:cNvPr id="1" name=""/>
        <p:cNvGrpSpPr/>
        <p:nvPr/>
      </p:nvGrpSpPr>
      <p:grpSpPr>
        <a:xfrm>
          <a:off x="0" y="0"/>
          <a:ext cx="0" cy="0"/>
          <a:chOff x="0" y="0"/>
          <a:chExt cx="0" cy="0"/>
        </a:xfrm>
      </p:grpSpPr>
      <p:sp>
        <p:nvSpPr>
          <p:cNvPr id="35" name="PlaceHolder 2"/>
          <p:cNvSpPr>
            <a:spLocks noGrp="1"/>
          </p:cNvSpPr>
          <p:nvPr>
            <p:ph type="body"/>
          </p:nvPr>
        </p:nvSpPr>
        <p:spPr>
          <a:xfrm>
            <a:off x="609480" y="1348654"/>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6" name="PlaceHolder 3"/>
          <p:cNvSpPr>
            <a:spLocks noGrp="1"/>
          </p:cNvSpPr>
          <p:nvPr>
            <p:ph type="body"/>
          </p:nvPr>
        </p:nvSpPr>
        <p:spPr>
          <a:xfrm>
            <a:off x="609480" y="3682080"/>
            <a:ext cx="109724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59942B1E-A55B-BFD1-EE3B-F09546C7319D}"/>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4 Content">
    <p:spTree>
      <p:nvGrpSpPr>
        <p:cNvPr id="1" name=""/>
        <p:cNvGrpSpPr/>
        <p:nvPr/>
      </p:nvGrpSpPr>
      <p:grpSpPr>
        <a:xfrm>
          <a:off x="0" y="0"/>
          <a:ext cx="0" cy="0"/>
          <a:chOff x="0" y="0"/>
          <a:chExt cx="0" cy="0"/>
        </a:xfrm>
      </p:grpSpPr>
      <p:sp>
        <p:nvSpPr>
          <p:cNvPr id="38" name="PlaceHolder 2"/>
          <p:cNvSpPr>
            <a:spLocks noGrp="1"/>
          </p:cNvSpPr>
          <p:nvPr>
            <p:ph type="body"/>
          </p:nvPr>
        </p:nvSpPr>
        <p:spPr>
          <a:xfrm>
            <a:off x="60948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9" name="PlaceHolder 3"/>
          <p:cNvSpPr>
            <a:spLocks noGrp="1"/>
          </p:cNvSpPr>
          <p:nvPr>
            <p:ph type="body"/>
          </p:nvPr>
        </p:nvSpPr>
        <p:spPr>
          <a:xfrm>
            <a:off x="6231960" y="1348654"/>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0" name="PlaceHolder 4"/>
          <p:cNvSpPr>
            <a:spLocks noGrp="1"/>
          </p:cNvSpPr>
          <p:nvPr>
            <p:ph type="body"/>
          </p:nvPr>
        </p:nvSpPr>
        <p:spPr>
          <a:xfrm>
            <a:off x="60948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1" name="PlaceHolder 5"/>
          <p:cNvSpPr>
            <a:spLocks noGrp="1"/>
          </p:cNvSpPr>
          <p:nvPr>
            <p:ph type="body"/>
          </p:nvPr>
        </p:nvSpPr>
        <p:spPr>
          <a:xfrm>
            <a:off x="6231960" y="3682080"/>
            <a:ext cx="535428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92E16A1-B04F-5181-B670-E489A7D5436E}"/>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6 Content">
    <p:spTree>
      <p:nvGrpSpPr>
        <p:cNvPr id="1" name=""/>
        <p:cNvGrpSpPr/>
        <p:nvPr/>
      </p:nvGrpSpPr>
      <p:grpSpPr>
        <a:xfrm>
          <a:off x="0" y="0"/>
          <a:ext cx="0" cy="0"/>
          <a:chOff x="0" y="0"/>
          <a:chExt cx="0" cy="0"/>
        </a:xfrm>
      </p:grpSpPr>
      <p:sp>
        <p:nvSpPr>
          <p:cNvPr id="43" name="PlaceHolder 2"/>
          <p:cNvSpPr>
            <a:spLocks noGrp="1"/>
          </p:cNvSpPr>
          <p:nvPr>
            <p:ph type="body"/>
          </p:nvPr>
        </p:nvSpPr>
        <p:spPr>
          <a:xfrm>
            <a:off x="609480" y="1348654"/>
            <a:ext cx="3533040" cy="2152706"/>
          </a:xfrm>
          <a:prstGeom prst="rect">
            <a:avLst/>
          </a:prstGeom>
        </p:spPr>
        <p:txBody>
          <a:bodyPr lIns="0" tIns="0" rIns="0" bIns="0">
            <a:normAutofit/>
          </a:bodyPr>
          <a:lstStyle/>
          <a:p>
            <a:pPr lvl="0"/>
            <a:r>
              <a:rPr lang="en-GB" sz="2400" b="0" strike="noStrike" spc="-1" dirty="0">
                <a:solidFill>
                  <a:srgbClr val="0098BD"/>
                </a:solidFill>
                <a:latin typeface="Tahoma"/>
              </a:rPr>
              <a:t>Click to edit Master text styles</a:t>
            </a:r>
          </a:p>
        </p:txBody>
      </p:sp>
      <p:sp>
        <p:nvSpPr>
          <p:cNvPr id="44" name="PlaceHolder 3"/>
          <p:cNvSpPr>
            <a:spLocks noGrp="1"/>
          </p:cNvSpPr>
          <p:nvPr>
            <p:ph type="body"/>
          </p:nvPr>
        </p:nvSpPr>
        <p:spPr>
          <a:xfrm>
            <a:off x="431964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5" name="PlaceHolder 4"/>
          <p:cNvSpPr>
            <a:spLocks noGrp="1"/>
          </p:cNvSpPr>
          <p:nvPr>
            <p:ph type="body"/>
          </p:nvPr>
        </p:nvSpPr>
        <p:spPr>
          <a:xfrm>
            <a:off x="8029800" y="1348654"/>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6" name="PlaceHolder 5"/>
          <p:cNvSpPr>
            <a:spLocks noGrp="1"/>
          </p:cNvSpPr>
          <p:nvPr>
            <p:ph type="body"/>
          </p:nvPr>
        </p:nvSpPr>
        <p:spPr>
          <a:xfrm>
            <a:off x="60948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7" name="PlaceHolder 6"/>
          <p:cNvSpPr>
            <a:spLocks noGrp="1"/>
          </p:cNvSpPr>
          <p:nvPr>
            <p:ph type="body"/>
          </p:nvPr>
        </p:nvSpPr>
        <p:spPr>
          <a:xfrm>
            <a:off x="431964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48" name="PlaceHolder 7"/>
          <p:cNvSpPr>
            <a:spLocks noGrp="1"/>
          </p:cNvSpPr>
          <p:nvPr>
            <p:ph type="body"/>
          </p:nvPr>
        </p:nvSpPr>
        <p:spPr>
          <a:xfrm>
            <a:off x="8029800" y="3682080"/>
            <a:ext cx="3533040" cy="215270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7CC9A081-45B1-1CA6-BB7A-278C7DB36CD9}"/>
              </a:ext>
            </a:extLst>
          </p:cNvPr>
          <p:cNvSpPr txBox="1">
            <a:spLocks/>
          </p:cNvSpPr>
          <p:nvPr userDrawn="1"/>
        </p:nvSpPr>
        <p:spPr>
          <a:xfrm>
            <a:off x="439028" y="313200"/>
            <a:ext cx="9143640" cy="432235"/>
          </a:xfrm>
          <a:prstGeom prst="rect">
            <a:avLst/>
          </a:prstGeom>
        </p:spPr>
        <p:txBody>
          <a:bodyPr lIns="0" tIns="0" rIns="0" bIns="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spc="-1">
                <a:solidFill>
                  <a:srgbClr val="000000"/>
                </a:solidFill>
                <a:latin typeface="Franklin Gothic Book"/>
              </a:rPr>
              <a:t>Click to edit Master title style</a:t>
            </a:r>
            <a:endParaRPr lang="en-US" sz="1800" spc="-1">
              <a:solidFill>
                <a:srgbClr val="000000"/>
              </a:solidFill>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439028" y="313200"/>
            <a:ext cx="9143640" cy="432235"/>
          </a:xfrm>
          <a:prstGeom prst="rect">
            <a:avLst/>
          </a:prstGeom>
        </p:spPr>
        <p:txBody>
          <a:bodyPr lIns="0" tIns="0" rIns="0" bIns="0" anchor="ctr">
            <a:noAutofit/>
          </a:bodyPr>
          <a:lstStyle>
            <a:lvl1pPr>
              <a:defRPr>
                <a:solidFill>
                  <a:srgbClr val="55BE8C"/>
                </a:solidFill>
              </a:defRPr>
            </a:lvl1pPr>
          </a:lstStyle>
          <a:p>
            <a:r>
              <a:rPr lang="en-GB" sz="1800" b="0" strike="noStrike" spc="-1" dirty="0">
                <a:solidFill>
                  <a:srgbClr val="000000"/>
                </a:solidFill>
                <a:latin typeface="Franklin Gothic Book"/>
              </a:rPr>
              <a:t>Click to edit Master title style</a:t>
            </a:r>
            <a:endParaRPr lang="en-US" sz="1800" b="0" strike="noStrike" spc="-1" dirty="0">
              <a:solidFill>
                <a:srgbClr val="000000"/>
              </a:solidFill>
              <a:latin typeface="Franklin Gothic Book"/>
            </a:endParaRPr>
          </a:p>
        </p:txBody>
      </p:sp>
      <p:sp>
        <p:nvSpPr>
          <p:cNvPr id="1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16" name="PlaceHolder 2"/>
          <p:cNvSpPr>
            <a:spLocks noGrp="1"/>
          </p:cNvSpPr>
          <p:nvPr>
            <p:ph type="body"/>
          </p:nvPr>
        </p:nvSpPr>
        <p:spPr>
          <a:xfrm>
            <a:off x="609480" y="1348654"/>
            <a:ext cx="1097244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DA398F7C-9FBD-11B6-A9C5-AB64EBD2705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Content">
    <p:spTree>
      <p:nvGrpSpPr>
        <p:cNvPr id="1" name=""/>
        <p:cNvGrpSpPr/>
        <p:nvPr/>
      </p:nvGrpSpPr>
      <p:grpSpPr>
        <a:xfrm>
          <a:off x="0" y="0"/>
          <a:ext cx="0" cy="0"/>
          <a:chOff x="0" y="0"/>
          <a:chExt cx="0" cy="0"/>
        </a:xfrm>
      </p:grpSpPr>
      <p:sp>
        <p:nvSpPr>
          <p:cNvPr id="18" name="PlaceHolder 2"/>
          <p:cNvSpPr>
            <a:spLocks noGrp="1"/>
          </p:cNvSpPr>
          <p:nvPr>
            <p:ph type="body"/>
          </p:nvPr>
        </p:nvSpPr>
        <p:spPr>
          <a:xfrm>
            <a:off x="60948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19"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FC3F315E-A2FB-AE08-FFCD-36CF73B48646}"/>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34B16051-FC35-821D-E7E2-A525AD26C5A9}"/>
              </a:ext>
            </a:extLst>
          </p:cNvPr>
          <p:cNvSpPr>
            <a:spLocks noGrp="1"/>
          </p:cNvSpPr>
          <p:nvPr>
            <p:ph type="title"/>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299880" y="999000"/>
            <a:ext cx="9143640" cy="2391120"/>
          </a:xfrm>
          <a:prstGeom prst="rect">
            <a:avLst/>
          </a:prstGeom>
        </p:spPr>
        <p:txBody>
          <a:bodyPr lIns="0" tIns="0" rIns="0" bIns="0" anchor="ctr">
            <a:noAutofit/>
          </a:bodyPr>
          <a:lstStyle/>
          <a:p>
            <a:pPr algn="ctr"/>
            <a:r>
              <a:rPr lang="en-GB" sz="3200" b="0" strike="noStrike" spc="-1">
                <a:latin typeface="Arial"/>
              </a:rPr>
              <a:t>Click to edit Master subtitle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Content and Content">
    <p:spTree>
      <p:nvGrpSpPr>
        <p:cNvPr id="1" name=""/>
        <p:cNvGrpSpPr/>
        <p:nvPr/>
      </p:nvGrpSpPr>
      <p:grpSpPr>
        <a:xfrm>
          <a:off x="0" y="0"/>
          <a:ext cx="0" cy="0"/>
          <a:chOff x="0" y="0"/>
          <a:chExt cx="0" cy="0"/>
        </a:xfrm>
      </p:grpSpPr>
      <p:sp>
        <p:nvSpPr>
          <p:cNvPr id="23" name="PlaceHolder 2"/>
          <p:cNvSpPr>
            <a:spLocks noGrp="1"/>
          </p:cNvSpPr>
          <p:nvPr>
            <p:ph type="body"/>
          </p:nvPr>
        </p:nvSpPr>
        <p:spPr>
          <a:xfrm>
            <a:off x="609480" y="136291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4" name="PlaceHolder 3"/>
          <p:cNvSpPr>
            <a:spLocks noGrp="1"/>
          </p:cNvSpPr>
          <p:nvPr>
            <p:ph type="body"/>
          </p:nvPr>
        </p:nvSpPr>
        <p:spPr>
          <a:xfrm>
            <a:off x="6231960" y="1348654"/>
            <a:ext cx="5354280" cy="4233146"/>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5" name="PlaceHolder 4"/>
          <p:cNvSpPr>
            <a:spLocks noGrp="1"/>
          </p:cNvSpPr>
          <p:nvPr>
            <p:ph type="body"/>
          </p:nvPr>
        </p:nvSpPr>
        <p:spPr>
          <a:xfrm>
            <a:off x="609480" y="3563092"/>
            <a:ext cx="5354280" cy="2018707"/>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65960D91-D829-A00E-F1B6-92933535B3A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2 Content">
    <p:spTree>
      <p:nvGrpSpPr>
        <p:cNvPr id="1" name=""/>
        <p:cNvGrpSpPr/>
        <p:nvPr/>
      </p:nvGrpSpPr>
      <p:grpSpPr>
        <a:xfrm>
          <a:off x="0" y="0"/>
          <a:ext cx="0" cy="0"/>
          <a:chOff x="0" y="0"/>
          <a:chExt cx="0" cy="0"/>
        </a:xfrm>
      </p:grpSpPr>
      <p:sp>
        <p:nvSpPr>
          <p:cNvPr id="27" name="PlaceHolder 2"/>
          <p:cNvSpPr>
            <a:spLocks noGrp="1"/>
          </p:cNvSpPr>
          <p:nvPr>
            <p:ph type="body"/>
          </p:nvPr>
        </p:nvSpPr>
        <p:spPr>
          <a:xfrm>
            <a:off x="609480" y="1345377"/>
            <a:ext cx="5354280" cy="423642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8" name="PlaceHolder 3"/>
          <p:cNvSpPr>
            <a:spLocks noGrp="1"/>
          </p:cNvSpPr>
          <p:nvPr>
            <p:ph type="body"/>
          </p:nvPr>
        </p:nvSpPr>
        <p:spPr>
          <a:xfrm>
            <a:off x="6218301" y="1345377"/>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9" name="PlaceHolder 4"/>
          <p:cNvSpPr>
            <a:spLocks noGrp="1"/>
          </p:cNvSpPr>
          <p:nvPr>
            <p:ph type="body"/>
          </p:nvPr>
        </p:nvSpPr>
        <p:spPr>
          <a:xfrm>
            <a:off x="6231960" y="3558490"/>
            <a:ext cx="5354280" cy="202043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CB517FA-4F18-0AA4-D747-21AFFAB1F6B1}"/>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2 Content over Content">
    <p:spTree>
      <p:nvGrpSpPr>
        <p:cNvPr id="1" name=""/>
        <p:cNvGrpSpPr/>
        <p:nvPr/>
      </p:nvGrpSpPr>
      <p:grpSpPr>
        <a:xfrm>
          <a:off x="0" y="0"/>
          <a:ext cx="0" cy="0"/>
          <a:chOff x="0" y="0"/>
          <a:chExt cx="0" cy="0"/>
        </a:xfrm>
      </p:grpSpPr>
      <p:sp>
        <p:nvSpPr>
          <p:cNvPr id="31" name="PlaceHolder 2"/>
          <p:cNvSpPr>
            <a:spLocks noGrp="1"/>
          </p:cNvSpPr>
          <p:nvPr>
            <p:ph type="body"/>
          </p:nvPr>
        </p:nvSpPr>
        <p:spPr>
          <a:xfrm>
            <a:off x="609480" y="1351440"/>
            <a:ext cx="5354280" cy="2149920"/>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2" name="PlaceHolder 3"/>
          <p:cNvSpPr>
            <a:spLocks noGrp="1"/>
          </p:cNvSpPr>
          <p:nvPr>
            <p:ph type="body"/>
          </p:nvPr>
        </p:nvSpPr>
        <p:spPr>
          <a:xfrm>
            <a:off x="6218303" y="1351440"/>
            <a:ext cx="5354280" cy="2147134"/>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33" name="PlaceHolder 4"/>
          <p:cNvSpPr>
            <a:spLocks noGrp="1"/>
          </p:cNvSpPr>
          <p:nvPr>
            <p:ph type="body"/>
          </p:nvPr>
        </p:nvSpPr>
        <p:spPr>
          <a:xfrm>
            <a:off x="609480" y="3682079"/>
            <a:ext cx="10972440" cy="2147133"/>
          </a:xfrm>
          <a:prstGeom prst="rect">
            <a:avLst/>
          </a:prstGeom>
        </p:spPr>
        <p:txBody>
          <a:bodyPr lIns="0" tIns="0" rIns="0" bIns="0">
            <a:normAutofit/>
          </a:bodyPr>
          <a:lstStyle/>
          <a:p>
            <a:pPr lvl="0"/>
            <a:r>
              <a:rPr lang="en-GB" sz="2400" b="0" strike="noStrike" spc="-1">
                <a:solidFill>
                  <a:srgbClr val="0098BD"/>
                </a:solidFill>
                <a:latin typeface="Tahoma"/>
              </a:rPr>
              <a:t>Click to edit Master text styles</a:t>
            </a:r>
          </a:p>
        </p:txBody>
      </p:sp>
      <p:sp>
        <p:nvSpPr>
          <p:cNvPr id="2" name="PlaceHolder 1">
            <a:extLst>
              <a:ext uri="{FF2B5EF4-FFF2-40B4-BE49-F238E27FC236}">
                <a16:creationId xmlns:a16="http://schemas.microsoft.com/office/drawing/2014/main" id="{2F4BD4EC-8899-F6A6-5547-A5B8ECF11782}"/>
              </a:ext>
            </a:extLst>
          </p:cNvPr>
          <p:cNvSpPr>
            <a:spLocks noGrp="1"/>
          </p:cNvSpPr>
          <p:nvPr>
            <p:ph type="title" idx="10"/>
          </p:nvPr>
        </p:nvSpPr>
        <p:spPr>
          <a:xfrm>
            <a:off x="439028" y="313200"/>
            <a:ext cx="9143640" cy="432235"/>
          </a:xfrm>
          <a:prstGeom prst="rect">
            <a:avLst/>
          </a:prstGeom>
        </p:spPr>
        <p:txBody>
          <a:bodyPr lIns="0" tIns="0" rIns="0" bIns="0" anchor="ctr">
            <a:noAutofit/>
          </a:bodyPr>
          <a:lstStyle/>
          <a:p>
            <a:r>
              <a:rPr lang="en-GB" sz="1800" b="0" strike="noStrike" spc="-1">
                <a:solidFill>
                  <a:srgbClr val="000000"/>
                </a:solidFill>
                <a:latin typeface="Franklin Gothic Book"/>
              </a:rPr>
              <a:t>Click to edit Master title style</a:t>
            </a:r>
            <a:endParaRPr lang="en-US" sz="1800" b="0" strike="noStrike" spc="-1">
              <a:solidFill>
                <a:srgbClr val="000000"/>
              </a:solidFill>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CustomShape 1"/>
          <p:cNvSpPr/>
          <p:nvPr/>
        </p:nvSpPr>
        <p:spPr>
          <a:xfrm>
            <a:off x="299880" y="6301080"/>
            <a:ext cx="833181" cy="40716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r>
              <a:rPr lang="en-GB" sz="900" b="0" strike="noStrike" spc="-1" dirty="0">
                <a:solidFill>
                  <a:srgbClr val="FFFFFF"/>
                </a:solidFill>
                <a:latin typeface="Franklin Gothic Book"/>
              </a:rPr>
              <a:t>Your ERN logo here</a:t>
            </a:r>
            <a:endParaRPr lang="en-GB" sz="900" b="0" strike="noStrike" spc="-1" dirty="0">
              <a:latin typeface="Arial"/>
            </a:endParaRPr>
          </a:p>
        </p:txBody>
      </p:sp>
      <p:sp>
        <p:nvSpPr>
          <p:cNvPr id="14" name="CustomShape 2"/>
          <p:cNvSpPr/>
          <p:nvPr/>
        </p:nvSpPr>
        <p:spPr>
          <a:xfrm>
            <a:off x="0" y="-180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2" name="CustomShape 3"/>
          <p:cNvSpPr/>
          <p:nvPr/>
        </p:nvSpPr>
        <p:spPr>
          <a:xfrm>
            <a:off x="0" y="6824160"/>
            <a:ext cx="12191760" cy="45360"/>
          </a:xfrm>
          <a:prstGeom prst="rect">
            <a:avLst/>
          </a:prstGeom>
          <a:solidFill>
            <a:schemeClr val="accent3"/>
          </a:solidFill>
          <a:ln>
            <a:solidFill>
              <a:schemeClr val="accent1"/>
            </a:solidFill>
          </a:ln>
        </p:spPr>
        <p:style>
          <a:lnRef idx="2">
            <a:schemeClr val="accent1">
              <a:shade val="50000"/>
            </a:schemeClr>
          </a:lnRef>
          <a:fillRef idx="1">
            <a:schemeClr val="accent1"/>
          </a:fillRef>
          <a:effectRef idx="0">
            <a:schemeClr val="accent1"/>
          </a:effectRef>
          <a:fontRef idx="minor"/>
        </p:style>
        <p:txBody>
          <a:bodyPr/>
          <a:lstStyle/>
          <a:p>
            <a:endParaRPr lang="fr-FR"/>
          </a:p>
        </p:txBody>
      </p:sp>
      <p:sp>
        <p:nvSpPr>
          <p:cNvPr id="4" name="PlaceHolder 4"/>
          <p:cNvSpPr>
            <a:spLocks noGrp="1"/>
          </p:cNvSpPr>
          <p:nvPr>
            <p:ph type="title"/>
          </p:nvPr>
        </p:nvSpPr>
        <p:spPr>
          <a:xfrm>
            <a:off x="317880" y="268137"/>
            <a:ext cx="9143640" cy="562320"/>
          </a:xfrm>
          <a:prstGeom prst="rect">
            <a:avLst/>
          </a:prstGeom>
        </p:spPr>
        <p:txBody>
          <a:bodyPr anchor="b">
            <a:noAutofit/>
          </a:bodyPr>
          <a:lstStyle/>
          <a:p>
            <a:pPr>
              <a:lnSpc>
                <a:spcPct val="90000"/>
              </a:lnSpc>
            </a:pPr>
            <a:r>
              <a:rPr lang="en-GB" sz="4000" b="0" strike="noStrike" cap="small" spc="-1" dirty="0">
                <a:solidFill>
                  <a:srgbClr val="55BE8C"/>
                </a:solidFill>
                <a:latin typeface="Andika"/>
              </a:rPr>
              <a:t>Click to edit Master title style</a:t>
            </a:r>
            <a:endParaRPr lang="en-US" sz="4000" b="0" strike="noStrike" spc="-1" dirty="0">
              <a:solidFill>
                <a:srgbClr val="000000"/>
              </a:solidFill>
              <a:latin typeface="Franklin Gothic Book"/>
            </a:endParaRPr>
          </a:p>
        </p:txBody>
      </p:sp>
      <p:sp>
        <p:nvSpPr>
          <p:cNvPr id="5" name="PlaceHolder 5"/>
          <p:cNvSpPr>
            <a:spLocks noGrp="1"/>
          </p:cNvSpPr>
          <p:nvPr>
            <p:ph type="dt"/>
          </p:nvPr>
        </p:nvSpPr>
        <p:spPr>
          <a:xfrm>
            <a:off x="10204200" y="6351840"/>
            <a:ext cx="1053000" cy="364680"/>
          </a:xfrm>
          <a:prstGeom prst="rect">
            <a:avLst/>
          </a:prstGeom>
        </p:spPr>
        <p:txBody>
          <a:bodyPr anchor="ctr">
            <a:noAutofit/>
          </a:bodyPr>
          <a:lstStyle/>
          <a:p>
            <a:pPr algn="r">
              <a:lnSpc>
                <a:spcPct val="100000"/>
              </a:lnSpc>
            </a:pPr>
            <a:fld id="{759B104F-0EEB-4D45-81A3-92E3C2E7AE89}" type="datetime3">
              <a:rPr lang="en-GB" sz="1000" b="0" strike="noStrike" spc="-1">
                <a:solidFill>
                  <a:srgbClr val="8B8B8B"/>
                </a:solidFill>
                <a:latin typeface="Franklin Gothic Book"/>
              </a:rPr>
              <a:t>28 January, 2026</a:t>
            </a:fld>
            <a:endParaRPr lang="en-GB" sz="1000" b="0" strike="noStrike" spc="-1">
              <a:latin typeface="Times New Roman"/>
            </a:endParaRPr>
          </a:p>
        </p:txBody>
      </p:sp>
      <p:sp>
        <p:nvSpPr>
          <p:cNvPr id="6" name="PlaceHolder 6"/>
          <p:cNvSpPr>
            <a:spLocks noGrp="1"/>
          </p:cNvSpPr>
          <p:nvPr>
            <p:ph type="ftr"/>
          </p:nvPr>
        </p:nvSpPr>
        <p:spPr>
          <a:xfrm>
            <a:off x="3959280" y="6356520"/>
            <a:ext cx="6215760" cy="364680"/>
          </a:xfrm>
          <a:prstGeom prst="rect">
            <a:avLst/>
          </a:prstGeom>
        </p:spPr>
        <p:txBody>
          <a:bodyPr anchor="ctr">
            <a:noAutofit/>
          </a:bodyPr>
          <a:lstStyle/>
          <a:p>
            <a:pPr>
              <a:lnSpc>
                <a:spcPct val="100000"/>
              </a:lnSpc>
            </a:pPr>
            <a:r>
              <a:rPr lang="en-GB" sz="800" b="0" strike="noStrike" spc="-1">
                <a:solidFill>
                  <a:srgbClr val="8B8B8B"/>
                </a:solidFill>
                <a:latin typeface="Tahoma"/>
                <a:ea typeface="Tahoma"/>
              </a:rPr>
              <a:t>This presentation is owned by the ERN and may contain information that is confidential, proprietary or otherwise legally protected.</a:t>
            </a:r>
            <a:endParaRPr lang="en-GB" sz="800" b="0" strike="noStrike" spc="-1">
              <a:latin typeface="Times New Roman"/>
            </a:endParaRPr>
          </a:p>
        </p:txBody>
      </p:sp>
      <p:sp>
        <p:nvSpPr>
          <p:cNvPr id="7" name="PlaceHolder 7"/>
          <p:cNvSpPr>
            <a:spLocks noGrp="1"/>
          </p:cNvSpPr>
          <p:nvPr>
            <p:ph type="sldNum"/>
          </p:nvPr>
        </p:nvSpPr>
        <p:spPr>
          <a:xfrm>
            <a:off x="11065680" y="6356520"/>
            <a:ext cx="718200" cy="364680"/>
          </a:xfrm>
          <a:prstGeom prst="rect">
            <a:avLst/>
          </a:prstGeom>
        </p:spPr>
        <p:txBody>
          <a:bodyPr anchor="ctr">
            <a:noAutofit/>
          </a:bodyPr>
          <a:lstStyle/>
          <a:p>
            <a:pPr algn="r">
              <a:lnSpc>
                <a:spcPct val="100000"/>
              </a:lnSpc>
            </a:pPr>
            <a:fld id="{9F75B1C4-F252-4660-A6F2-92D227ADE806}" type="slidenum">
              <a:rPr lang="en-GB" sz="1000" b="1" strike="noStrike" spc="-1">
                <a:solidFill>
                  <a:srgbClr val="8B8B8B"/>
                </a:solidFill>
                <a:latin typeface="Tahoma"/>
                <a:ea typeface="Tahoma"/>
              </a:rPr>
              <a:t>‹N°›</a:t>
            </a:fld>
            <a:endParaRPr lang="en-GB" sz="1000" b="0" strike="noStrike" spc="-1">
              <a:latin typeface="Times New Roman"/>
            </a:endParaRPr>
          </a:p>
        </p:txBody>
      </p:sp>
      <p:pic>
        <p:nvPicPr>
          <p:cNvPr id="8" name="Picture 8"/>
          <p:cNvPicPr/>
          <p:nvPr/>
        </p:nvPicPr>
        <p:blipFill>
          <a:blip r:embed="rId14"/>
          <a:stretch/>
        </p:blipFill>
        <p:spPr>
          <a:xfrm>
            <a:off x="10444680" y="136440"/>
            <a:ext cx="1625400" cy="748800"/>
          </a:xfrm>
          <a:prstGeom prst="rect">
            <a:avLst/>
          </a:prstGeom>
          <a:ln>
            <a:noFill/>
          </a:ln>
        </p:spPr>
      </p:pic>
      <p:pic>
        <p:nvPicPr>
          <p:cNvPr id="9" name="Picture 9"/>
          <p:cNvPicPr/>
          <p:nvPr/>
        </p:nvPicPr>
        <p:blipFill>
          <a:blip r:embed="rId15"/>
          <a:srcRect l="24584" t="18706" r="25098" b="19275"/>
          <a:stretch/>
        </p:blipFill>
        <p:spPr>
          <a:xfrm>
            <a:off x="1268201" y="6301080"/>
            <a:ext cx="625117" cy="407160"/>
          </a:xfrm>
          <a:prstGeom prst="rect">
            <a:avLst/>
          </a:prstGeom>
          <a:ln>
            <a:noFill/>
          </a:ln>
        </p:spPr>
      </p:pic>
      <p:sp>
        <p:nvSpPr>
          <p:cNvPr id="10" name="CustomShape 8"/>
          <p:cNvSpPr/>
          <p:nvPr/>
        </p:nvSpPr>
        <p:spPr>
          <a:xfrm>
            <a:off x="1941594" y="6301080"/>
            <a:ext cx="1725945" cy="414673"/>
          </a:xfrm>
          <a:prstGeom prst="rect">
            <a:avLst/>
          </a:prstGeom>
          <a:noFill/>
          <a:ln>
            <a:noFill/>
          </a:ln>
        </p:spPr>
        <p:style>
          <a:lnRef idx="0">
            <a:scrgbClr r="0" g="0" b="0"/>
          </a:lnRef>
          <a:fillRef idx="0">
            <a:scrgbClr r="0" g="0" b="0"/>
          </a:fillRef>
          <a:effectRef idx="0">
            <a:scrgbClr r="0" g="0" b="0"/>
          </a:effectRef>
          <a:fontRef idx="minor"/>
        </p:style>
        <p:txBody>
          <a:bodyPr anchor="ctr">
            <a:noAutofit/>
          </a:bodyPr>
          <a:lstStyle/>
          <a:p>
            <a:pPr>
              <a:lnSpc>
                <a:spcPct val="100000"/>
              </a:lnSpc>
            </a:pPr>
            <a:r>
              <a:rPr lang="en-GB" sz="1200" b="0" strike="noStrike" spc="-1" dirty="0">
                <a:solidFill>
                  <a:srgbClr val="8B8B8B"/>
                </a:solidFill>
                <a:latin typeface="Tahoma"/>
                <a:ea typeface="Tahoma"/>
              </a:rPr>
              <a:t>Co-funded by the EU</a:t>
            </a:r>
            <a:endParaRPr lang="en-GB" sz="1200" b="0" strike="noStrike" spc="-1" dirty="0">
              <a:latin typeface="Arial"/>
            </a:endParaRPr>
          </a:p>
        </p:txBody>
      </p:sp>
      <p:sp>
        <p:nvSpPr>
          <p:cNvPr id="12" name="PlaceHolder 10"/>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400" b="0" strike="noStrike" spc="-1">
                <a:solidFill>
                  <a:srgbClr val="0098BD"/>
                </a:solidFill>
                <a:latin typeface="Tahoma"/>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Tahoma"/>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Tahoma"/>
              </a:rPr>
              <a:t>Third Outline Level</a:t>
            </a:r>
          </a:p>
          <a:p>
            <a:pPr marL="1728000" lvl="3" indent="-216000">
              <a:spcBef>
                <a:spcPts val="567"/>
              </a:spcBef>
              <a:buClr>
                <a:srgbClr val="000000"/>
              </a:buClr>
              <a:buSzPct val="75000"/>
              <a:buFont typeface="Symbol" charset="2"/>
              <a:buChar char=""/>
            </a:pPr>
            <a:r>
              <a:rPr lang="en-US" sz="1600" b="0" strike="noStrike" spc="-1">
                <a:solidFill>
                  <a:srgbClr val="000000"/>
                </a:solidFill>
                <a:latin typeface="Tahoma"/>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Tahoma"/>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Tahoma"/>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Tahoma"/>
              </a:rPr>
              <a:t>Seventh Outline Level</a:t>
            </a:r>
          </a:p>
        </p:txBody>
      </p:sp>
      <p:sp>
        <p:nvSpPr>
          <p:cNvPr id="15" name="CustomShape 8">
            <a:extLst>
              <a:ext uri="{FF2B5EF4-FFF2-40B4-BE49-F238E27FC236}">
                <a16:creationId xmlns:a16="http://schemas.microsoft.com/office/drawing/2014/main" id="{F9D4B5C2-094C-2CCF-0EBC-55B5D00EB620}"/>
              </a:ext>
            </a:extLst>
          </p:cNvPr>
          <p:cNvSpPr/>
          <p:nvPr userDrawn="1"/>
        </p:nvSpPr>
        <p:spPr>
          <a:xfrm>
            <a:off x="0" y="306360"/>
            <a:ext cx="317880" cy="430200"/>
          </a:xfrm>
          <a:prstGeom prst="rect">
            <a:avLst/>
          </a:prstGeom>
          <a:solidFill>
            <a:srgbClr val="093A7D"/>
          </a:solidFill>
          <a:ln>
            <a:noFill/>
          </a:ln>
        </p:spPr>
        <p:style>
          <a:lnRef idx="2">
            <a:schemeClr val="accent1">
              <a:shade val="50000"/>
            </a:schemeClr>
          </a:lnRef>
          <a:fillRef idx="1">
            <a:schemeClr val="accent1"/>
          </a:fillRef>
          <a:effectRef idx="0">
            <a:schemeClr val="accent1"/>
          </a:effectRef>
          <a:fontRef idx="minor"/>
        </p:style>
        <p:txBody>
          <a:bodyPr/>
          <a:lstStyle/>
          <a:p>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48D5-26E4-CC6E-2D4D-4B02E660EEF2}"/>
              </a:ext>
            </a:extLst>
          </p:cNvPr>
          <p:cNvSpPr>
            <a:spLocks noGrp="1"/>
          </p:cNvSpPr>
          <p:nvPr>
            <p:ph type="title"/>
          </p:nvPr>
        </p:nvSpPr>
        <p:spPr/>
        <p:txBody>
          <a:bodyPr/>
          <a:lstStyle/>
          <a:p>
            <a:r>
              <a:rPr lang="en-GB" dirty="0"/>
              <a:t>ERN Patient JOURNEY</a:t>
            </a:r>
          </a:p>
        </p:txBody>
      </p:sp>
      <p:sp>
        <p:nvSpPr>
          <p:cNvPr id="4" name="TextShape 2">
            <a:extLst>
              <a:ext uri="{FF2B5EF4-FFF2-40B4-BE49-F238E27FC236}">
                <a16:creationId xmlns:a16="http://schemas.microsoft.com/office/drawing/2014/main" id="{1BD21410-86A2-E61B-3641-D2ED918D2AC0}"/>
              </a:ext>
            </a:extLst>
          </p:cNvPr>
          <p:cNvSpPr txBox="1"/>
          <p:nvPr/>
        </p:nvSpPr>
        <p:spPr>
          <a:xfrm>
            <a:off x="299880" y="1948008"/>
            <a:ext cx="11587320" cy="455612"/>
          </a:xfrm>
          <a:prstGeom prst="rect">
            <a:avLst/>
          </a:prstGeom>
          <a:noFill/>
          <a:ln>
            <a:noFill/>
          </a:ln>
        </p:spPr>
        <p:txBody>
          <a:bodyPr>
            <a:noAutofit/>
          </a:bodyPr>
          <a:lstStyle/>
          <a:p>
            <a:pPr>
              <a:lnSpc>
                <a:spcPct val="90000"/>
              </a:lnSpc>
              <a:spcBef>
                <a:spcPts val="1001"/>
              </a:spcBef>
            </a:pPr>
            <a:r>
              <a:rPr lang="en-GB" sz="2800" b="1" strike="noStrike" spc="-1" dirty="0">
                <a:solidFill>
                  <a:srgbClr val="093A7D"/>
                </a:solidFill>
                <a:latin typeface="Tahoma"/>
                <a:ea typeface="Tahoma"/>
              </a:rPr>
              <a:t>CONGENITAL CUTIS </a:t>
            </a:r>
            <a:r>
              <a:rPr lang="en-GB" sz="2800" b="1" spc="-1" dirty="0">
                <a:solidFill>
                  <a:srgbClr val="093A7D"/>
                </a:solidFill>
                <a:latin typeface="Tahoma"/>
                <a:ea typeface="Tahoma"/>
              </a:rPr>
              <a:t>LAXA with Neuro and Skeletal symptoms</a:t>
            </a:r>
            <a:endParaRPr lang="en-GB" sz="2800" b="1" strike="noStrike" spc="-1" dirty="0">
              <a:latin typeface="Arial"/>
            </a:endParaRPr>
          </a:p>
        </p:txBody>
      </p:sp>
      <p:sp>
        <p:nvSpPr>
          <p:cNvPr id="5" name="CustomShape 3">
            <a:extLst>
              <a:ext uri="{FF2B5EF4-FFF2-40B4-BE49-F238E27FC236}">
                <a16:creationId xmlns:a16="http://schemas.microsoft.com/office/drawing/2014/main" id="{0C688818-B6E6-C3ED-51B4-308CEB0B840E}"/>
              </a:ext>
            </a:extLst>
          </p:cNvPr>
          <p:cNvSpPr/>
          <p:nvPr/>
        </p:nvSpPr>
        <p:spPr>
          <a:xfrm>
            <a:off x="294591" y="3429000"/>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Aft>
                <a:spcPts val="1800"/>
              </a:spcAft>
            </a:pPr>
            <a:r>
              <a:rPr lang="en-GB" b="1" i="1" spc="-1" dirty="0">
                <a:solidFill>
                  <a:srgbClr val="093A7D"/>
                </a:solidFill>
                <a:latin typeface="Tahoma"/>
                <a:ea typeface="Tahoma"/>
              </a:rPr>
              <a:t>2025</a:t>
            </a:r>
            <a:endParaRPr lang="en-GB" sz="1800" b="1" strike="noStrike" spc="-1" dirty="0">
              <a:latin typeface="Arial"/>
            </a:endParaRPr>
          </a:p>
        </p:txBody>
      </p:sp>
      <p:pic>
        <p:nvPicPr>
          <p:cNvPr id="3" name="Image 2" descr="Une image contenant texte, Police, Graphique, logo&#10;&#10;Le contenu généré par l’IA peut être incorrect.">
            <a:extLst>
              <a:ext uri="{FF2B5EF4-FFF2-40B4-BE49-F238E27FC236}">
                <a16:creationId xmlns:a16="http://schemas.microsoft.com/office/drawing/2014/main" id="{974CB839-8A83-4124-4EFB-5933F1F78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1086" y="300009"/>
            <a:ext cx="1675130" cy="512445"/>
          </a:xfrm>
          <a:prstGeom prst="rect">
            <a:avLst/>
          </a:prstGeom>
        </p:spPr>
      </p:pic>
      <p:pic>
        <p:nvPicPr>
          <p:cNvPr id="6" name="Image 5" descr="Une image contenant texte, Police, Graphique, graphisme&#10;&#10;Le contenu généré par l’IA peut être incorrect.">
            <a:extLst>
              <a:ext uri="{FF2B5EF4-FFF2-40B4-BE49-F238E27FC236}">
                <a16:creationId xmlns:a16="http://schemas.microsoft.com/office/drawing/2014/main" id="{F10445C0-D635-796C-2379-145E324143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7538" y="356669"/>
            <a:ext cx="790575" cy="422275"/>
          </a:xfrm>
          <a:prstGeom prst="rect">
            <a:avLst/>
          </a:prstGeom>
        </p:spPr>
      </p:pic>
      <p:pic>
        <p:nvPicPr>
          <p:cNvPr id="7" name="Image 6" descr="Une image contenant graphisme, texte, Graphique&#10;&#10;Le contenu généré par l’IA peut être incorrect.">
            <a:extLst>
              <a:ext uri="{FF2B5EF4-FFF2-40B4-BE49-F238E27FC236}">
                <a16:creationId xmlns:a16="http://schemas.microsoft.com/office/drawing/2014/main" id="{6455084F-0C49-3421-BCCD-61B49CF6D7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2969" y="337474"/>
            <a:ext cx="1685925" cy="474980"/>
          </a:xfrm>
          <a:prstGeom prst="rect">
            <a:avLst/>
          </a:prstGeom>
        </p:spPr>
      </p:pic>
      <p:pic>
        <p:nvPicPr>
          <p:cNvPr id="8" name="Image 7">
            <a:extLst>
              <a:ext uri="{FF2B5EF4-FFF2-40B4-BE49-F238E27FC236}">
                <a16:creationId xmlns:a16="http://schemas.microsoft.com/office/drawing/2014/main" id="{CC20083B-8266-0070-1600-980361547A37}"/>
              </a:ext>
            </a:extLst>
          </p:cNvPr>
          <p:cNvPicPr>
            <a:picLocks noChangeAspect="1"/>
          </p:cNvPicPr>
          <p:nvPr/>
        </p:nvPicPr>
        <p:blipFill>
          <a:blip r:embed="rId5"/>
          <a:stretch>
            <a:fillRect/>
          </a:stretch>
        </p:blipFill>
        <p:spPr>
          <a:xfrm>
            <a:off x="92573" y="6365696"/>
            <a:ext cx="1172701" cy="358207"/>
          </a:xfrm>
          <a:prstGeom prst="rect">
            <a:avLst/>
          </a:prstGeom>
        </p:spPr>
      </p:pic>
    </p:spTree>
    <p:extLst>
      <p:ext uri="{BB962C8B-B14F-4D97-AF65-F5344CB8AC3E}">
        <p14:creationId xmlns:p14="http://schemas.microsoft.com/office/powerpoint/2010/main" val="737138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1">
            <a:extLst>
              <a:ext uri="{FF2B5EF4-FFF2-40B4-BE49-F238E27FC236}">
                <a16:creationId xmlns:a16="http://schemas.microsoft.com/office/drawing/2014/main" id="{D8BD09A5-330E-9946-933E-EE497AA71754}"/>
              </a:ext>
            </a:extLst>
          </p:cNvPr>
          <p:cNvSpPr txBox="1"/>
          <p:nvPr/>
        </p:nvSpPr>
        <p:spPr>
          <a:xfrm>
            <a:off x="458907" y="178894"/>
            <a:ext cx="10076992" cy="695576"/>
          </a:xfrm>
          <a:prstGeom prst="rect">
            <a:avLst/>
          </a:prstGeom>
          <a:noFill/>
          <a:ln>
            <a:noFill/>
          </a:ln>
        </p:spPr>
        <p:txBody>
          <a:bodyPr anchor="t">
            <a:noAutofit/>
          </a:bodyPr>
          <a:lstStyle/>
          <a:p>
            <a:pPr>
              <a:lnSpc>
                <a:spcPct val="90000"/>
              </a:lnSpc>
            </a:pPr>
            <a:r>
              <a:rPr lang="en-GB" sz="4800" b="1" strike="noStrike" spc="-1" dirty="0">
                <a:solidFill>
                  <a:srgbClr val="55BE8C"/>
                </a:solidFill>
                <a:latin typeface="Andika"/>
              </a:rPr>
              <a:t>Further Information</a:t>
            </a:r>
            <a:endParaRPr lang="en-US" sz="4800" b="1" strike="noStrike" spc="-1" dirty="0">
              <a:solidFill>
                <a:srgbClr val="55BE8C"/>
              </a:solidFill>
              <a:latin typeface="Franklin Gothic Book"/>
            </a:endParaRPr>
          </a:p>
        </p:txBody>
      </p:sp>
      <p:sp>
        <p:nvSpPr>
          <p:cNvPr id="7" name="CustomShape 3">
            <a:extLst>
              <a:ext uri="{FF2B5EF4-FFF2-40B4-BE49-F238E27FC236}">
                <a16:creationId xmlns:a16="http://schemas.microsoft.com/office/drawing/2014/main" id="{47A9127B-9DF4-7EC7-7F02-AC880E6707A1}"/>
              </a:ext>
            </a:extLst>
          </p:cNvPr>
          <p:cNvSpPr/>
          <p:nvPr/>
        </p:nvSpPr>
        <p:spPr>
          <a:xfrm>
            <a:off x="280002" y="4931781"/>
            <a:ext cx="9143640" cy="1124640"/>
          </a:xfrm>
          <a:prstGeom prst="rect">
            <a:avLst/>
          </a:prstGeom>
          <a:noFill/>
          <a:ln>
            <a:noFill/>
          </a:ln>
        </p:spPr>
        <p:style>
          <a:lnRef idx="0">
            <a:scrgbClr r="0" g="0" b="0"/>
          </a:lnRef>
          <a:fillRef idx="0">
            <a:scrgbClr r="0" g="0" b="0"/>
          </a:fillRef>
          <a:effectRef idx="0">
            <a:scrgbClr r="0" g="0" b="0"/>
          </a:effectRef>
          <a:fontRef idx="minor"/>
        </p:style>
        <p:txBody>
          <a:bodyPr>
            <a:normAutofit/>
          </a:bodyPr>
          <a:lstStyle/>
          <a:p>
            <a:pPr>
              <a:lnSpc>
                <a:spcPct val="90000"/>
              </a:lnSpc>
              <a:spcBef>
                <a:spcPts val="1001"/>
              </a:spcBef>
            </a:pPr>
            <a:r>
              <a:rPr lang="en-GB" sz="1800" b="1" strike="noStrike" spc="-1" dirty="0">
                <a:solidFill>
                  <a:srgbClr val="093A7D"/>
                </a:solidFill>
                <a:latin typeface="Tahoma"/>
                <a:ea typeface="Tahoma"/>
              </a:rPr>
              <a:t>Contact: Marie-Claude BOITEUX </a:t>
            </a:r>
          </a:p>
          <a:p>
            <a:pPr>
              <a:lnSpc>
                <a:spcPct val="90000"/>
              </a:lnSpc>
              <a:spcBef>
                <a:spcPts val="1001"/>
              </a:spcBef>
            </a:pPr>
            <a:r>
              <a:rPr lang="en-GB" sz="1800" b="1" strike="noStrike" spc="-1" dirty="0">
                <a:solidFill>
                  <a:srgbClr val="093A7D"/>
                </a:solidFill>
                <a:latin typeface="Tahoma"/>
                <a:ea typeface="Tahoma"/>
              </a:rPr>
              <a:t>Email: mcjlboiteux@aol.com</a:t>
            </a:r>
            <a:endParaRPr lang="en-GB" sz="1800" b="1" strike="noStrike" spc="-1" dirty="0">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1"/>
            <a:ext cx="8565296" cy="331656"/>
          </a:xfrm>
        </p:spPr>
        <p:txBody>
          <a:bodyPr/>
          <a:lstStyle/>
          <a:p>
            <a:r>
              <a:rPr lang="en-GB" sz="4800" spc="-1" dirty="0">
                <a:solidFill>
                  <a:srgbClr val="55BE8C"/>
                </a:solidFill>
                <a:latin typeface="Andika"/>
                <a:ea typeface="+mn-ea"/>
                <a:cs typeface="+mn-cs"/>
              </a:rPr>
              <a:t>Overview of the Patient Journey</a:t>
            </a:r>
          </a:p>
        </p:txBody>
      </p:sp>
      <p:sp>
        <p:nvSpPr>
          <p:cNvPr id="7" name="Freeform 10">
            <a:extLst>
              <a:ext uri="{FF2B5EF4-FFF2-40B4-BE49-F238E27FC236}">
                <a16:creationId xmlns:a16="http://schemas.microsoft.com/office/drawing/2014/main" id="{E39517E3-77AE-C6F1-B220-D1F9269D521E}"/>
              </a:ext>
            </a:extLst>
          </p:cNvPr>
          <p:cNvSpPr>
            <a:spLocks noChangeArrowheads="1"/>
          </p:cNvSpPr>
          <p:nvPr/>
        </p:nvSpPr>
        <p:spPr bwMode="auto">
          <a:xfrm>
            <a:off x="1564530" y="3692193"/>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8" name="Freeform 241">
            <a:extLst>
              <a:ext uri="{FF2B5EF4-FFF2-40B4-BE49-F238E27FC236}">
                <a16:creationId xmlns:a16="http://schemas.microsoft.com/office/drawing/2014/main" id="{77BBC855-2D27-8FC7-2DA7-5CB915F1EC23}"/>
              </a:ext>
            </a:extLst>
          </p:cNvPr>
          <p:cNvSpPr>
            <a:spLocks noChangeArrowheads="1"/>
          </p:cNvSpPr>
          <p:nvPr/>
        </p:nvSpPr>
        <p:spPr bwMode="auto">
          <a:xfrm>
            <a:off x="1393535" y="1728204"/>
            <a:ext cx="825424" cy="45719"/>
          </a:xfrm>
          <a:custGeom>
            <a:avLst/>
            <a:gdLst>
              <a:gd name="T0" fmla="*/ 0 w 4384"/>
              <a:gd name="T1" fmla="*/ 50 h 51"/>
              <a:gd name="T2" fmla="*/ 4383 w 4384"/>
              <a:gd name="T3" fmla="*/ 50 h 51"/>
              <a:gd name="T4" fmla="*/ 4383 w 4384"/>
              <a:gd name="T5" fmla="*/ 0 h 51"/>
              <a:gd name="T6" fmla="*/ 0 w 4384"/>
              <a:gd name="T7" fmla="*/ 0 h 51"/>
              <a:gd name="T8" fmla="*/ 0 w 4384"/>
              <a:gd name="T9" fmla="*/ 50 h 51"/>
            </a:gdLst>
            <a:ahLst/>
            <a:cxnLst>
              <a:cxn ang="0">
                <a:pos x="T0" y="T1"/>
              </a:cxn>
              <a:cxn ang="0">
                <a:pos x="T2" y="T3"/>
              </a:cxn>
              <a:cxn ang="0">
                <a:pos x="T4" y="T5"/>
              </a:cxn>
              <a:cxn ang="0">
                <a:pos x="T6" y="T7"/>
              </a:cxn>
              <a:cxn ang="0">
                <a:pos x="T8" y="T9"/>
              </a:cxn>
            </a:cxnLst>
            <a:rect l="0" t="0" r="r" b="b"/>
            <a:pathLst>
              <a:path w="4384" h="51">
                <a:moveTo>
                  <a:pt x="0" y="50"/>
                </a:moveTo>
                <a:lnTo>
                  <a:pt x="4383" y="50"/>
                </a:lnTo>
                <a:lnTo>
                  <a:pt x="4383" y="0"/>
                </a:lnTo>
                <a:lnTo>
                  <a:pt x="0" y="0"/>
                </a:lnTo>
                <a:lnTo>
                  <a:pt x="0" y="50"/>
                </a:lnTo>
              </a:path>
            </a:pathLst>
          </a:custGeom>
          <a:gradFill>
            <a:gsLst>
              <a:gs pos="0">
                <a:schemeClr val="accent1"/>
              </a:gs>
              <a:gs pos="100000">
                <a:schemeClr val="accent2"/>
              </a:gs>
            </a:gsLst>
            <a:lin ang="0" scaled="0"/>
          </a:gradFill>
          <a:ln>
            <a:noFill/>
          </a:ln>
          <a:effectLst/>
        </p:spPr>
        <p:txBody>
          <a:bodyPr wrap="none" anchor="ctr"/>
          <a:lstStyle/>
          <a:p>
            <a:endParaRPr lang="en-US" sz="3265"/>
          </a:p>
        </p:txBody>
      </p:sp>
      <p:sp>
        <p:nvSpPr>
          <p:cNvPr id="9" name="Freeform 242">
            <a:extLst>
              <a:ext uri="{FF2B5EF4-FFF2-40B4-BE49-F238E27FC236}">
                <a16:creationId xmlns:a16="http://schemas.microsoft.com/office/drawing/2014/main" id="{BE4AFCFA-0369-F98B-AB71-4F49900B535B}"/>
              </a:ext>
            </a:extLst>
          </p:cNvPr>
          <p:cNvSpPr>
            <a:spLocks noChangeArrowheads="1"/>
          </p:cNvSpPr>
          <p:nvPr/>
        </p:nvSpPr>
        <p:spPr bwMode="auto">
          <a:xfrm>
            <a:off x="3300670" y="1729003"/>
            <a:ext cx="726365" cy="57095"/>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2"/>
              </a:gs>
              <a:gs pos="100000">
                <a:schemeClr val="accent3"/>
              </a:gs>
            </a:gsLst>
            <a:lin ang="0" scaled="0"/>
          </a:gradFill>
          <a:ln>
            <a:noFill/>
          </a:ln>
          <a:effectLst/>
        </p:spPr>
        <p:txBody>
          <a:bodyPr wrap="none" anchor="ctr"/>
          <a:lstStyle/>
          <a:p>
            <a:endParaRPr lang="en-US" sz="3265" dirty="0"/>
          </a:p>
        </p:txBody>
      </p:sp>
      <p:sp>
        <p:nvSpPr>
          <p:cNvPr id="10" name="Freeform 242">
            <a:extLst>
              <a:ext uri="{FF2B5EF4-FFF2-40B4-BE49-F238E27FC236}">
                <a16:creationId xmlns:a16="http://schemas.microsoft.com/office/drawing/2014/main" id="{4C4F2674-ED04-2260-AA12-F817E7D983EE}"/>
              </a:ext>
            </a:extLst>
          </p:cNvPr>
          <p:cNvSpPr>
            <a:spLocks noChangeArrowheads="1"/>
          </p:cNvSpPr>
          <p:nvPr/>
        </p:nvSpPr>
        <p:spPr bwMode="auto">
          <a:xfrm>
            <a:off x="5056763" y="1699944"/>
            <a:ext cx="645344"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sp>
        <p:nvSpPr>
          <p:cNvPr id="12" name="Freeform 221">
            <a:extLst>
              <a:ext uri="{FF2B5EF4-FFF2-40B4-BE49-F238E27FC236}">
                <a16:creationId xmlns:a16="http://schemas.microsoft.com/office/drawing/2014/main" id="{C8131F1E-2866-5851-17D3-8D064C9DF769}"/>
              </a:ext>
            </a:extLst>
          </p:cNvPr>
          <p:cNvSpPr>
            <a:spLocks noChangeArrowheads="1"/>
          </p:cNvSpPr>
          <p:nvPr/>
        </p:nvSpPr>
        <p:spPr bwMode="auto">
          <a:xfrm>
            <a:off x="314543" y="1186395"/>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1"/>
          </a:solidFill>
          <a:ln>
            <a:noFill/>
          </a:ln>
          <a:effectLst/>
        </p:spPr>
        <p:txBody>
          <a:bodyPr wrap="none" anchor="ctr"/>
          <a:lstStyle/>
          <a:p>
            <a:endParaRPr lang="en-US" sz="3265"/>
          </a:p>
        </p:txBody>
      </p:sp>
      <p:sp>
        <p:nvSpPr>
          <p:cNvPr id="13" name="Subtitle 2">
            <a:extLst>
              <a:ext uri="{FF2B5EF4-FFF2-40B4-BE49-F238E27FC236}">
                <a16:creationId xmlns:a16="http://schemas.microsoft.com/office/drawing/2014/main" id="{5D3A6843-DBDD-6BA5-DB0B-E6FDBF65E6FB}"/>
              </a:ext>
            </a:extLst>
          </p:cNvPr>
          <p:cNvSpPr txBox="1">
            <a:spLocks/>
          </p:cNvSpPr>
          <p:nvPr/>
        </p:nvSpPr>
        <p:spPr>
          <a:xfrm>
            <a:off x="173794" y="2917698"/>
            <a:ext cx="1373644" cy="259147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indent="11113" defTabSz="1254125">
              <a:lnSpc>
                <a:spcPts val="1750"/>
              </a:lnSpc>
              <a:buFont typeface="Wingdings" panose="05000000000000000000" pitchFamily="2" charset="2"/>
              <a:buChar char="ü"/>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Pre-diagnosis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if family history and/or intrauterine growth retardation</a:t>
            </a:r>
          </a:p>
          <a:p>
            <a:pPr indent="11113" defTabSz="1254125">
              <a:lnSpc>
                <a:spcPts val="1750"/>
              </a:lnSpc>
              <a:buFont typeface="Wingdings" panose="05000000000000000000" pitchFamily="2" charset="2"/>
              <a:buChar char="ü"/>
            </a:pPr>
            <a:r>
              <a:rPr lang="fr-FR"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First </a:t>
            </a:r>
            <a:r>
              <a:rPr lang="fr-FR" sz="1100" b="1"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symptoms</a:t>
            </a:r>
            <a:r>
              <a:rPr lang="fr-FR" sz="1100" noProof="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precociously</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wrinkled</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sagging</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skin, large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anterior</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fontanelle, hip dislocation, micro- or </a:t>
            </a:r>
            <a:r>
              <a:rPr lang="fr-FR" sz="1100" dirty="0" err="1">
                <a:solidFill>
                  <a:schemeClr val="tx1"/>
                </a:solidFill>
                <a:latin typeface="Lato Light" panose="020F0502020204030203" pitchFamily="34" charset="0"/>
                <a:ea typeface="Lato Light" panose="020F0502020204030203" pitchFamily="34" charset="0"/>
                <a:cs typeface="Mukta ExtraLight" panose="020B0000000000000000" pitchFamily="34" charset="77"/>
              </a:rPr>
              <a:t>macrocephaly</a:t>
            </a:r>
            <a:endParaRPr lang="fr-FR" sz="1100" noProof="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4" name="TextBox 13">
            <a:extLst>
              <a:ext uri="{FF2B5EF4-FFF2-40B4-BE49-F238E27FC236}">
                <a16:creationId xmlns:a16="http://schemas.microsoft.com/office/drawing/2014/main" id="{27F251D3-41C7-0B6A-1BE4-77A0AA03A9C1}"/>
              </a:ext>
            </a:extLst>
          </p:cNvPr>
          <p:cNvSpPr txBox="1"/>
          <p:nvPr/>
        </p:nvSpPr>
        <p:spPr>
          <a:xfrm>
            <a:off x="-22163" y="2330184"/>
            <a:ext cx="1906291" cy="523220"/>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Pre-Diagnosis and</a:t>
            </a:r>
          </a:p>
          <a:p>
            <a:pPr algn="ctr"/>
            <a:r>
              <a:rPr lang="en-US" sz="1400" b="1" dirty="0">
                <a:solidFill>
                  <a:schemeClr val="tx2"/>
                </a:solidFill>
                <a:latin typeface="Poppins" pitchFamily="2" charset="77"/>
                <a:ea typeface="League Spartan" charset="0"/>
                <a:cs typeface="Poppins" pitchFamily="2" charset="77"/>
              </a:rPr>
              <a:t>1</a:t>
            </a:r>
            <a:r>
              <a:rPr lang="en-US" sz="1400" b="1" baseline="30000" dirty="0">
                <a:solidFill>
                  <a:schemeClr val="tx2"/>
                </a:solidFill>
                <a:latin typeface="Poppins" pitchFamily="2" charset="77"/>
                <a:ea typeface="League Spartan" charset="0"/>
                <a:cs typeface="Poppins" pitchFamily="2" charset="77"/>
              </a:rPr>
              <a:t>st</a:t>
            </a:r>
            <a:r>
              <a:rPr lang="en-US" sz="1400" b="1" dirty="0">
                <a:solidFill>
                  <a:schemeClr val="tx2"/>
                </a:solidFill>
                <a:latin typeface="Poppins" pitchFamily="2" charset="77"/>
                <a:ea typeface="League Spartan" charset="0"/>
                <a:cs typeface="Poppins" pitchFamily="2" charset="77"/>
              </a:rPr>
              <a:t>  Symptom</a:t>
            </a:r>
          </a:p>
        </p:txBody>
      </p:sp>
      <p:sp>
        <p:nvSpPr>
          <p:cNvPr id="15" name="TextBox 14">
            <a:extLst>
              <a:ext uri="{FF2B5EF4-FFF2-40B4-BE49-F238E27FC236}">
                <a16:creationId xmlns:a16="http://schemas.microsoft.com/office/drawing/2014/main" id="{9B633B1E-5A06-5E74-E3CB-83E13D07244B}"/>
              </a:ext>
            </a:extLst>
          </p:cNvPr>
          <p:cNvSpPr txBox="1"/>
          <p:nvPr/>
        </p:nvSpPr>
        <p:spPr>
          <a:xfrm>
            <a:off x="564536" y="1496924"/>
            <a:ext cx="579006" cy="553998"/>
          </a:xfrm>
          <a:prstGeom prst="rect">
            <a:avLst/>
          </a:prstGeom>
          <a:noFill/>
        </p:spPr>
        <p:txBody>
          <a:bodyPr wrap="none" rtlCol="0" anchor="ctr">
            <a:spAutoFit/>
          </a:bodyPr>
          <a:lstStyle/>
          <a:p>
            <a:pPr algn="ctr"/>
            <a:r>
              <a:rPr lang="en-US" sz="3000" b="1" dirty="0">
                <a:solidFill>
                  <a:schemeClr val="accent1"/>
                </a:solidFill>
                <a:latin typeface="Poppins" pitchFamily="2" charset="77"/>
                <a:cs typeface="Poppins" pitchFamily="2" charset="77"/>
              </a:rPr>
              <a:t>01</a:t>
            </a:r>
          </a:p>
        </p:txBody>
      </p:sp>
      <p:sp>
        <p:nvSpPr>
          <p:cNvPr id="16" name="Freeform 228">
            <a:extLst>
              <a:ext uri="{FF2B5EF4-FFF2-40B4-BE49-F238E27FC236}">
                <a16:creationId xmlns:a16="http://schemas.microsoft.com/office/drawing/2014/main" id="{80C83344-88AB-C284-5035-D88AE4549105}"/>
              </a:ext>
            </a:extLst>
          </p:cNvPr>
          <p:cNvSpPr>
            <a:spLocks noChangeArrowheads="1"/>
          </p:cNvSpPr>
          <p:nvPr/>
        </p:nvSpPr>
        <p:spPr bwMode="auto">
          <a:xfrm>
            <a:off x="2221678" y="1206708"/>
            <a:ext cx="1078992" cy="1079495"/>
          </a:xfrm>
          <a:custGeom>
            <a:avLst/>
            <a:gdLst>
              <a:gd name="T0" fmla="*/ 866 w 1733"/>
              <a:gd name="T1" fmla="*/ 51 h 1733"/>
              <a:gd name="T2" fmla="*/ 866 w 1733"/>
              <a:gd name="T3" fmla="*/ 51 h 1733"/>
              <a:gd name="T4" fmla="*/ 51 w 1733"/>
              <a:gd name="T5" fmla="*/ 865 h 1733"/>
              <a:gd name="T6" fmla="*/ 51 w 1733"/>
              <a:gd name="T7" fmla="*/ 865 h 1733"/>
              <a:gd name="T8" fmla="*/ 866 w 1733"/>
              <a:gd name="T9" fmla="*/ 1681 h 1733"/>
              <a:gd name="T10" fmla="*/ 866 w 1733"/>
              <a:gd name="T11" fmla="*/ 1681 h 1733"/>
              <a:gd name="T12" fmla="*/ 1680 w 1733"/>
              <a:gd name="T13" fmla="*/ 865 h 1733"/>
              <a:gd name="T14" fmla="*/ 1680 w 1733"/>
              <a:gd name="T15" fmla="*/ 865 h 1733"/>
              <a:gd name="T16" fmla="*/ 866 w 1733"/>
              <a:gd name="T17" fmla="*/ 51 h 1733"/>
              <a:gd name="T18" fmla="*/ 866 w 1733"/>
              <a:gd name="T19" fmla="*/ 1732 h 1733"/>
              <a:gd name="T20" fmla="*/ 866 w 1733"/>
              <a:gd name="T21" fmla="*/ 1732 h 1733"/>
              <a:gd name="T22" fmla="*/ 0 w 1733"/>
              <a:gd name="T23" fmla="*/ 865 h 1733"/>
              <a:gd name="T24" fmla="*/ 0 w 1733"/>
              <a:gd name="T25" fmla="*/ 865 h 1733"/>
              <a:gd name="T26" fmla="*/ 866 w 1733"/>
              <a:gd name="T27" fmla="*/ 0 h 1733"/>
              <a:gd name="T28" fmla="*/ 866 w 1733"/>
              <a:gd name="T29" fmla="*/ 0 h 1733"/>
              <a:gd name="T30" fmla="*/ 1732 w 1733"/>
              <a:gd name="T31" fmla="*/ 865 h 1733"/>
              <a:gd name="T32" fmla="*/ 1732 w 1733"/>
              <a:gd name="T33" fmla="*/ 865 h 1733"/>
              <a:gd name="T34" fmla="*/ 866 w 1733"/>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3" h="1733">
                <a:moveTo>
                  <a:pt x="866" y="51"/>
                </a:moveTo>
                <a:lnTo>
                  <a:pt x="866" y="51"/>
                </a:lnTo>
                <a:cubicBezTo>
                  <a:pt x="417" y="51"/>
                  <a:pt x="51" y="415"/>
                  <a:pt x="51" y="865"/>
                </a:cubicBezTo>
                <a:lnTo>
                  <a:pt x="51" y="865"/>
                </a:lnTo>
                <a:cubicBezTo>
                  <a:pt x="51" y="1315"/>
                  <a:pt x="417" y="1681"/>
                  <a:pt x="866" y="1681"/>
                </a:cubicBezTo>
                <a:lnTo>
                  <a:pt x="866" y="1681"/>
                </a:lnTo>
                <a:cubicBezTo>
                  <a:pt x="1314" y="1681"/>
                  <a:pt x="1680" y="1315"/>
                  <a:pt x="1680" y="865"/>
                </a:cubicBezTo>
                <a:lnTo>
                  <a:pt x="1680" y="865"/>
                </a:lnTo>
                <a:cubicBezTo>
                  <a:pt x="1680" y="415"/>
                  <a:pt x="1314" y="51"/>
                  <a:pt x="866" y="51"/>
                </a:cubicBezTo>
                <a:close/>
                <a:moveTo>
                  <a:pt x="866" y="1732"/>
                </a:moveTo>
                <a:lnTo>
                  <a:pt x="866" y="1732"/>
                </a:lnTo>
                <a:cubicBezTo>
                  <a:pt x="389" y="1732"/>
                  <a:pt x="0" y="1343"/>
                  <a:pt x="0" y="865"/>
                </a:cubicBezTo>
                <a:lnTo>
                  <a:pt x="0" y="865"/>
                </a:lnTo>
                <a:cubicBezTo>
                  <a:pt x="0" y="387"/>
                  <a:pt x="389" y="0"/>
                  <a:pt x="866" y="0"/>
                </a:cubicBezTo>
                <a:lnTo>
                  <a:pt x="866" y="0"/>
                </a:lnTo>
                <a:cubicBezTo>
                  <a:pt x="1343" y="0"/>
                  <a:pt x="1732" y="387"/>
                  <a:pt x="1732" y="865"/>
                </a:cubicBezTo>
                <a:lnTo>
                  <a:pt x="1732" y="865"/>
                </a:lnTo>
                <a:cubicBezTo>
                  <a:pt x="1732" y="1343"/>
                  <a:pt x="1343" y="1732"/>
                  <a:pt x="866" y="1732"/>
                </a:cubicBezTo>
                <a:close/>
              </a:path>
            </a:pathLst>
          </a:custGeom>
          <a:solidFill>
            <a:schemeClr val="accent2"/>
          </a:solidFill>
          <a:ln>
            <a:noFill/>
          </a:ln>
          <a:effectLst/>
        </p:spPr>
        <p:txBody>
          <a:bodyPr wrap="none" anchor="ctr"/>
          <a:lstStyle/>
          <a:p>
            <a:endParaRPr lang="en-US" sz="3265"/>
          </a:p>
        </p:txBody>
      </p:sp>
      <p:sp>
        <p:nvSpPr>
          <p:cNvPr id="17" name="Subtitle 2">
            <a:extLst>
              <a:ext uri="{FF2B5EF4-FFF2-40B4-BE49-F238E27FC236}">
                <a16:creationId xmlns:a16="http://schemas.microsoft.com/office/drawing/2014/main" id="{95765C32-AD23-005C-89C4-61F382DA24AA}"/>
              </a:ext>
            </a:extLst>
          </p:cNvPr>
          <p:cNvSpPr txBox="1">
            <a:spLocks/>
          </p:cNvSpPr>
          <p:nvPr/>
        </p:nvSpPr>
        <p:spPr>
          <a:xfrm>
            <a:off x="2021571" y="2929168"/>
            <a:ext cx="1499361" cy="328397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From birth or from the appearance of the first symptoms: Multidisciplinary consultation and confirmation of the clinical diagnosis with biopsy and molecular diagnosis,
Psychological support for the patient, parents and siblings as soon as the diagnosis is announced</a:t>
            </a:r>
          </a:p>
        </p:txBody>
      </p:sp>
      <p:sp>
        <p:nvSpPr>
          <p:cNvPr id="18" name="TextBox 17">
            <a:extLst>
              <a:ext uri="{FF2B5EF4-FFF2-40B4-BE49-F238E27FC236}">
                <a16:creationId xmlns:a16="http://schemas.microsoft.com/office/drawing/2014/main" id="{24361943-DFDF-58C9-6862-2A2D6BC9269D}"/>
              </a:ext>
            </a:extLst>
          </p:cNvPr>
          <p:cNvSpPr txBox="1"/>
          <p:nvPr/>
        </p:nvSpPr>
        <p:spPr>
          <a:xfrm>
            <a:off x="2169937" y="2416155"/>
            <a:ext cx="1099981"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Diagnosis</a:t>
            </a:r>
          </a:p>
        </p:txBody>
      </p:sp>
      <p:sp>
        <p:nvSpPr>
          <p:cNvPr id="19" name="TextBox 18">
            <a:extLst>
              <a:ext uri="{FF2B5EF4-FFF2-40B4-BE49-F238E27FC236}">
                <a16:creationId xmlns:a16="http://schemas.microsoft.com/office/drawing/2014/main" id="{490E01BF-0EFA-CF85-999F-802682AC1862}"/>
              </a:ext>
            </a:extLst>
          </p:cNvPr>
          <p:cNvSpPr txBox="1"/>
          <p:nvPr/>
        </p:nvSpPr>
        <p:spPr>
          <a:xfrm>
            <a:off x="2392756" y="1516970"/>
            <a:ext cx="654346" cy="553998"/>
          </a:xfrm>
          <a:prstGeom prst="rect">
            <a:avLst/>
          </a:prstGeom>
          <a:noFill/>
        </p:spPr>
        <p:txBody>
          <a:bodyPr wrap="none" rtlCol="0" anchor="ctr">
            <a:spAutoFit/>
          </a:bodyPr>
          <a:lstStyle/>
          <a:p>
            <a:pPr algn="ctr"/>
            <a:r>
              <a:rPr lang="en-US" sz="3000" b="1" dirty="0">
                <a:solidFill>
                  <a:schemeClr val="accent2"/>
                </a:solidFill>
                <a:latin typeface="Poppins" pitchFamily="2" charset="77"/>
                <a:cs typeface="Poppins" pitchFamily="2" charset="77"/>
              </a:rPr>
              <a:t>02</a:t>
            </a:r>
          </a:p>
        </p:txBody>
      </p:sp>
      <p:sp>
        <p:nvSpPr>
          <p:cNvPr id="20" name="Freeform 235">
            <a:extLst>
              <a:ext uri="{FF2B5EF4-FFF2-40B4-BE49-F238E27FC236}">
                <a16:creationId xmlns:a16="http://schemas.microsoft.com/office/drawing/2014/main" id="{E59F33D9-23C8-03CD-0C6B-F6C0DF9786FF}"/>
              </a:ext>
            </a:extLst>
          </p:cNvPr>
          <p:cNvSpPr>
            <a:spLocks noChangeArrowheads="1"/>
          </p:cNvSpPr>
          <p:nvPr/>
        </p:nvSpPr>
        <p:spPr bwMode="auto">
          <a:xfrm>
            <a:off x="4027035"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3"/>
          </a:solidFill>
          <a:ln>
            <a:noFill/>
          </a:ln>
          <a:effectLst/>
        </p:spPr>
        <p:txBody>
          <a:bodyPr wrap="none" anchor="ctr"/>
          <a:lstStyle/>
          <a:p>
            <a:endParaRPr lang="en-US" sz="3265"/>
          </a:p>
        </p:txBody>
      </p:sp>
      <p:sp>
        <p:nvSpPr>
          <p:cNvPr id="21" name="Subtitle 2">
            <a:extLst>
              <a:ext uri="{FF2B5EF4-FFF2-40B4-BE49-F238E27FC236}">
                <a16:creationId xmlns:a16="http://schemas.microsoft.com/office/drawing/2014/main" id="{60DF56F9-A24E-F1EE-F84D-7AE369898354}"/>
              </a:ext>
            </a:extLst>
          </p:cNvPr>
          <p:cNvSpPr txBox="1">
            <a:spLocks/>
          </p:cNvSpPr>
          <p:nvPr/>
        </p:nvSpPr>
        <p:spPr>
          <a:xfrm>
            <a:off x="3840348" y="2928265"/>
            <a:ext cx="1452364" cy="325627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Evaluation of comorbidities as soon as the diagnosis is confirmed:</a:t>
            </a:r>
          </a:p>
          <a:p>
            <a:pPr marL="171450" indent="-171450">
              <a:lnSpc>
                <a:spcPts val="1750"/>
              </a:lnSpc>
              <a:buFont typeface="Wingdings" panose="05000000000000000000" pitchFamily="2" charset="2"/>
              <a:buChar char="ü"/>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Mild to severe mental retardation
Epileptic seizures
Eye disorders
Osteoporosis
Late closing of fontanelles
Hearing loss
Joint disorders</a:t>
            </a:r>
          </a:p>
        </p:txBody>
      </p:sp>
      <p:sp>
        <p:nvSpPr>
          <p:cNvPr id="22" name="TextBox 21">
            <a:extLst>
              <a:ext uri="{FF2B5EF4-FFF2-40B4-BE49-F238E27FC236}">
                <a16:creationId xmlns:a16="http://schemas.microsoft.com/office/drawing/2014/main" id="{648EDB15-11E4-04E4-7198-4502D0023442}"/>
              </a:ext>
            </a:extLst>
          </p:cNvPr>
          <p:cNvSpPr txBox="1"/>
          <p:nvPr/>
        </p:nvSpPr>
        <p:spPr>
          <a:xfrm>
            <a:off x="3815363" y="2421135"/>
            <a:ext cx="1502335"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Comorbidities</a:t>
            </a:r>
          </a:p>
        </p:txBody>
      </p:sp>
      <p:sp>
        <p:nvSpPr>
          <p:cNvPr id="23" name="TextBox 22">
            <a:extLst>
              <a:ext uri="{FF2B5EF4-FFF2-40B4-BE49-F238E27FC236}">
                <a16:creationId xmlns:a16="http://schemas.microsoft.com/office/drawing/2014/main" id="{F9C699FE-B5FF-209D-F248-054670F4A382}"/>
              </a:ext>
            </a:extLst>
          </p:cNvPr>
          <p:cNvSpPr txBox="1"/>
          <p:nvPr/>
        </p:nvSpPr>
        <p:spPr>
          <a:xfrm>
            <a:off x="4179441" y="1480709"/>
            <a:ext cx="667170" cy="553998"/>
          </a:xfrm>
          <a:prstGeom prst="rect">
            <a:avLst/>
          </a:prstGeom>
          <a:noFill/>
        </p:spPr>
        <p:txBody>
          <a:bodyPr wrap="none" rtlCol="0" anchor="ctr">
            <a:spAutoFit/>
          </a:bodyPr>
          <a:lstStyle/>
          <a:p>
            <a:pPr algn="ctr"/>
            <a:r>
              <a:rPr lang="en-US" sz="3000" b="1" dirty="0">
                <a:solidFill>
                  <a:schemeClr val="accent3"/>
                </a:solidFill>
                <a:latin typeface="Poppins" pitchFamily="2" charset="77"/>
                <a:cs typeface="Poppins" pitchFamily="2" charset="77"/>
              </a:rPr>
              <a:t>03</a:t>
            </a:r>
          </a:p>
        </p:txBody>
      </p:sp>
      <p:sp>
        <p:nvSpPr>
          <p:cNvPr id="24" name="Freeform 235">
            <a:extLst>
              <a:ext uri="{FF2B5EF4-FFF2-40B4-BE49-F238E27FC236}">
                <a16:creationId xmlns:a16="http://schemas.microsoft.com/office/drawing/2014/main" id="{9A66CCA4-4A1F-C853-CA65-6B071C1995C4}"/>
              </a:ext>
            </a:extLst>
          </p:cNvPr>
          <p:cNvSpPr>
            <a:spLocks noChangeArrowheads="1"/>
          </p:cNvSpPr>
          <p:nvPr/>
        </p:nvSpPr>
        <p:spPr bwMode="auto">
          <a:xfrm>
            <a:off x="5680602"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accent4"/>
          </a:solidFill>
          <a:ln>
            <a:noFill/>
          </a:ln>
          <a:effectLst/>
        </p:spPr>
        <p:txBody>
          <a:bodyPr wrap="none" anchor="ctr"/>
          <a:lstStyle/>
          <a:p>
            <a:endParaRPr lang="en-US" sz="3265"/>
          </a:p>
        </p:txBody>
      </p:sp>
      <p:sp>
        <p:nvSpPr>
          <p:cNvPr id="25" name="Subtitle 2">
            <a:extLst>
              <a:ext uri="{FF2B5EF4-FFF2-40B4-BE49-F238E27FC236}">
                <a16:creationId xmlns:a16="http://schemas.microsoft.com/office/drawing/2014/main" id="{6F397BA2-C7F2-7A7B-BC82-417F039D3C14}"/>
              </a:ext>
            </a:extLst>
          </p:cNvPr>
          <p:cNvSpPr txBox="1">
            <a:spLocks/>
          </p:cNvSpPr>
          <p:nvPr/>
        </p:nvSpPr>
        <p:spPr>
          <a:xfrm>
            <a:off x="5563388" y="2872715"/>
            <a:ext cx="1768468" cy="312085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85725" indent="9525" algn="l">
              <a:lnSpc>
                <a:spcPts val="1750"/>
              </a:lnSpc>
              <a:buFont typeface="Wingdings" panose="05000000000000000000" pitchFamily="2" charset="2"/>
              <a:buChar char="ü"/>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Symptomatic treatment of skeletal disorders: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(Surgery, Physiotherapy)</a:t>
            </a:r>
          </a:p>
          <a:p>
            <a:pPr marL="85725" indent="9525" algn="l">
              <a:lnSpc>
                <a:spcPts val="1750"/>
              </a:lnSpc>
              <a:buFont typeface="Wingdings" panose="05000000000000000000" pitchFamily="2" charset="2"/>
              <a:buChar char="ü"/>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Treatment of sensory disorders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(Ophthalmology, Hearing Aid, Speech Therapy)</a:t>
            </a:r>
          </a:p>
          <a:p>
            <a:pPr marL="85725" indent="9525" algn="l">
              <a:lnSpc>
                <a:spcPts val="1750"/>
              </a:lnSpc>
              <a:buFont typeface="Wingdings" panose="05000000000000000000" pitchFamily="2" charset="2"/>
              <a:buChar char="ü"/>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Management of mental retardation </a:t>
            </a: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(appropriate care, assessment of course and severity)</a:t>
            </a:r>
          </a:p>
          <a:p>
            <a:pPr marL="85725" indent="9525" algn="l">
              <a:lnSpc>
                <a:spcPts val="1750"/>
              </a:lnSpc>
              <a:buFont typeface="Wingdings" panose="05000000000000000000" pitchFamily="2" charset="2"/>
              <a:buChar char="ü"/>
            </a:pPr>
            <a:r>
              <a:rPr lang="en-US" sz="1100" b="1" dirty="0">
                <a:solidFill>
                  <a:schemeClr val="bg2">
                    <a:lumMod val="25000"/>
                  </a:schemeClr>
                </a:solidFill>
                <a:latin typeface="Lato Light" panose="020F0502020204030203" pitchFamily="34" charset="0"/>
                <a:ea typeface="Lato Light" panose="020F0502020204030203" pitchFamily="34" charset="0"/>
                <a:cs typeface="Mukta ExtraLight" panose="020B0000000000000000" pitchFamily="34" charset="77"/>
              </a:rPr>
              <a:t>Treatment of wrinkles and excess skin</a:t>
            </a:r>
          </a:p>
        </p:txBody>
      </p:sp>
      <p:sp>
        <p:nvSpPr>
          <p:cNvPr id="26" name="TextBox 25">
            <a:extLst>
              <a:ext uri="{FF2B5EF4-FFF2-40B4-BE49-F238E27FC236}">
                <a16:creationId xmlns:a16="http://schemas.microsoft.com/office/drawing/2014/main" id="{19762ADB-34F1-C74C-6E98-1109E4C7068A}"/>
              </a:ext>
            </a:extLst>
          </p:cNvPr>
          <p:cNvSpPr txBox="1"/>
          <p:nvPr/>
        </p:nvSpPr>
        <p:spPr>
          <a:xfrm>
            <a:off x="5582764" y="2395095"/>
            <a:ext cx="1266693"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Treatments</a:t>
            </a:r>
          </a:p>
        </p:txBody>
      </p:sp>
      <p:sp>
        <p:nvSpPr>
          <p:cNvPr id="27" name="TextBox 26">
            <a:extLst>
              <a:ext uri="{FF2B5EF4-FFF2-40B4-BE49-F238E27FC236}">
                <a16:creationId xmlns:a16="http://schemas.microsoft.com/office/drawing/2014/main" id="{D67B2260-055C-4DDD-FFC5-1BAB286DFE6E}"/>
              </a:ext>
            </a:extLst>
          </p:cNvPr>
          <p:cNvSpPr txBox="1"/>
          <p:nvPr/>
        </p:nvSpPr>
        <p:spPr>
          <a:xfrm>
            <a:off x="5869085" y="1480550"/>
            <a:ext cx="694422" cy="553998"/>
          </a:xfrm>
          <a:prstGeom prst="rect">
            <a:avLst/>
          </a:prstGeom>
          <a:noFill/>
        </p:spPr>
        <p:txBody>
          <a:bodyPr wrap="none" rtlCol="0" anchor="ctr">
            <a:spAutoFit/>
          </a:bodyPr>
          <a:lstStyle/>
          <a:p>
            <a:pPr algn="ctr"/>
            <a:r>
              <a:rPr lang="en-US" sz="3000" b="1" dirty="0">
                <a:solidFill>
                  <a:schemeClr val="accent4"/>
                </a:solidFill>
                <a:latin typeface="Poppins" pitchFamily="2" charset="77"/>
                <a:cs typeface="Poppins" pitchFamily="2" charset="77"/>
              </a:rPr>
              <a:t>04</a:t>
            </a:r>
          </a:p>
        </p:txBody>
      </p:sp>
      <p:sp>
        <p:nvSpPr>
          <p:cNvPr id="29" name="Freeform 235">
            <a:extLst>
              <a:ext uri="{FF2B5EF4-FFF2-40B4-BE49-F238E27FC236}">
                <a16:creationId xmlns:a16="http://schemas.microsoft.com/office/drawing/2014/main" id="{65C5226A-8946-4070-465F-482A22CABF4B}"/>
              </a:ext>
            </a:extLst>
          </p:cNvPr>
          <p:cNvSpPr>
            <a:spLocks noChangeArrowheads="1"/>
          </p:cNvSpPr>
          <p:nvPr/>
        </p:nvSpPr>
        <p:spPr bwMode="auto">
          <a:xfrm>
            <a:off x="7337678" y="1217802"/>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55BE8C"/>
            </a:solidFill>
          </a:ln>
          <a:effectLst/>
        </p:spPr>
        <p:txBody>
          <a:bodyPr wrap="none" anchor="ctr"/>
          <a:lstStyle/>
          <a:p>
            <a:endParaRPr lang="en-US" sz="3265"/>
          </a:p>
        </p:txBody>
      </p:sp>
      <p:sp>
        <p:nvSpPr>
          <p:cNvPr id="30" name="Subtitle 2">
            <a:extLst>
              <a:ext uri="{FF2B5EF4-FFF2-40B4-BE49-F238E27FC236}">
                <a16:creationId xmlns:a16="http://schemas.microsoft.com/office/drawing/2014/main" id="{FE532C9F-5308-44C9-FCB8-FF90AF2B7C7F}"/>
              </a:ext>
            </a:extLst>
          </p:cNvPr>
          <p:cNvSpPr txBox="1">
            <a:spLocks/>
          </p:cNvSpPr>
          <p:nvPr/>
        </p:nvSpPr>
        <p:spPr>
          <a:xfrm>
            <a:off x="9004324" y="2733090"/>
            <a:ext cx="1499361" cy="3751796"/>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Psychological follow-up</a:t>
            </a:r>
          </a:p>
          <a:p>
            <a:pPr marL="171450" indent="-171450">
              <a:lnSpc>
                <a:spcPts val="1750"/>
              </a:lnSpc>
              <a:buFont typeface="Wingdings" panose="05000000000000000000" pitchFamily="2" charset="2"/>
              <a:buChar char="ü"/>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burden of the others’ gaze 
Pay attention to the patient's mental health
Ensuring quality of life</a:t>
            </a:r>
            <a:r>
              <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du patient</a:t>
            </a:r>
            <a:endPar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Follow-up care</a:t>
            </a:r>
          </a:p>
          <a:p>
            <a:pPr marL="171450" indent="-171450">
              <a:lnSpc>
                <a:spcPts val="1750"/>
              </a:lnSpc>
              <a:buFont typeface="Wingdings" panose="05000000000000000000" pitchFamily="2" charset="2"/>
              <a:buChar char="ü"/>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Comorbidity surveillance
 Evolution of skeletal disorders
 Epileptic seizures</a:t>
            </a:r>
          </a:p>
          <a:p>
            <a:pPr>
              <a:lnSpc>
                <a:spcPts val="1750"/>
              </a:lnSpc>
            </a:pPr>
            <a:r>
              <a:rPr lang="en-US" sz="1100" b="1"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Psychosocial follow-up</a:t>
            </a:r>
          </a:p>
        </p:txBody>
      </p:sp>
      <p:sp>
        <p:nvSpPr>
          <p:cNvPr id="31" name="TextBox 30">
            <a:extLst>
              <a:ext uri="{FF2B5EF4-FFF2-40B4-BE49-F238E27FC236}">
                <a16:creationId xmlns:a16="http://schemas.microsoft.com/office/drawing/2014/main" id="{4F079565-9DEB-D2D6-3B98-134BEE481A16}"/>
              </a:ext>
            </a:extLst>
          </p:cNvPr>
          <p:cNvSpPr txBox="1"/>
          <p:nvPr/>
        </p:nvSpPr>
        <p:spPr>
          <a:xfrm>
            <a:off x="9195196" y="2382885"/>
            <a:ext cx="1117615"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Follow-up</a:t>
            </a:r>
          </a:p>
        </p:txBody>
      </p:sp>
      <p:sp>
        <p:nvSpPr>
          <p:cNvPr id="32" name="TextBox 31">
            <a:extLst>
              <a:ext uri="{FF2B5EF4-FFF2-40B4-BE49-F238E27FC236}">
                <a16:creationId xmlns:a16="http://schemas.microsoft.com/office/drawing/2014/main" id="{4508CCA4-C9C8-FF3B-D605-B14CDA6C42D7}"/>
              </a:ext>
            </a:extLst>
          </p:cNvPr>
          <p:cNvSpPr txBox="1"/>
          <p:nvPr/>
        </p:nvSpPr>
        <p:spPr>
          <a:xfrm>
            <a:off x="7534772" y="1509099"/>
            <a:ext cx="684804" cy="553998"/>
          </a:xfrm>
          <a:prstGeom prst="rect">
            <a:avLst/>
          </a:prstGeom>
          <a:noFill/>
        </p:spPr>
        <p:txBody>
          <a:bodyPr wrap="none" rtlCol="0" anchor="ctr">
            <a:spAutoFit/>
          </a:bodyPr>
          <a:lstStyle/>
          <a:p>
            <a:pPr algn="ctr"/>
            <a:r>
              <a:rPr lang="en-US" sz="3000" b="1" dirty="0">
                <a:solidFill>
                  <a:srgbClr val="55BE8C"/>
                </a:solidFill>
                <a:latin typeface="Poppins" pitchFamily="2" charset="77"/>
                <a:cs typeface="Poppins" pitchFamily="2" charset="77"/>
              </a:rPr>
              <a:t>05</a:t>
            </a:r>
          </a:p>
        </p:txBody>
      </p:sp>
      <p:sp>
        <p:nvSpPr>
          <p:cNvPr id="33" name="Freeform 242">
            <a:extLst>
              <a:ext uri="{FF2B5EF4-FFF2-40B4-BE49-F238E27FC236}">
                <a16:creationId xmlns:a16="http://schemas.microsoft.com/office/drawing/2014/main" id="{136174A5-B8FE-FD43-F702-07C0DDF4DA7D}"/>
              </a:ext>
            </a:extLst>
          </p:cNvPr>
          <p:cNvSpPr>
            <a:spLocks noChangeArrowheads="1"/>
          </p:cNvSpPr>
          <p:nvPr/>
        </p:nvSpPr>
        <p:spPr bwMode="auto">
          <a:xfrm rot="10800000">
            <a:off x="6767586" y="1700356"/>
            <a:ext cx="566952" cy="45719"/>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chemeClr val="accent3"/>
              </a:gs>
              <a:gs pos="100000">
                <a:schemeClr val="accent4"/>
              </a:gs>
            </a:gsLst>
            <a:lin ang="0" scaled="0"/>
          </a:gradFill>
          <a:ln>
            <a:noFill/>
          </a:ln>
          <a:effectLst/>
        </p:spPr>
        <p:txBody>
          <a:bodyPr wrap="none" anchor="ctr"/>
          <a:lstStyle/>
          <a:p>
            <a:endParaRPr lang="en-US" sz="3265"/>
          </a:p>
        </p:txBody>
      </p:sp>
      <p:pic>
        <p:nvPicPr>
          <p:cNvPr id="2" name="Image 1" descr="Une image contenant texte, Police, Graphique, logo&#10;&#10;Le contenu généré par l’IA peut être incorrect.">
            <a:extLst>
              <a:ext uri="{FF2B5EF4-FFF2-40B4-BE49-F238E27FC236}">
                <a16:creationId xmlns:a16="http://schemas.microsoft.com/office/drawing/2014/main" id="{1A7FA0B9-C2DC-D196-4684-B1B7BCE60D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96" y="6261100"/>
            <a:ext cx="1154270" cy="447573"/>
          </a:xfrm>
          <a:prstGeom prst="rect">
            <a:avLst/>
          </a:prstGeom>
        </p:spPr>
      </p:pic>
      <p:sp>
        <p:nvSpPr>
          <p:cNvPr id="3" name="Freeform 242">
            <a:extLst>
              <a:ext uri="{FF2B5EF4-FFF2-40B4-BE49-F238E27FC236}">
                <a16:creationId xmlns:a16="http://schemas.microsoft.com/office/drawing/2014/main" id="{3681BA37-6B4F-7DAD-23C8-96622260A261}"/>
              </a:ext>
            </a:extLst>
          </p:cNvPr>
          <p:cNvSpPr>
            <a:spLocks noChangeArrowheads="1"/>
          </p:cNvSpPr>
          <p:nvPr/>
        </p:nvSpPr>
        <p:spPr bwMode="auto">
          <a:xfrm>
            <a:off x="8378910" y="1698412"/>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55BE8C"/>
              </a:gs>
              <a:gs pos="100000">
                <a:srgbClr val="C00000"/>
              </a:gs>
            </a:gsLst>
            <a:lin ang="0" scaled="0"/>
          </a:gradFill>
          <a:ln>
            <a:noFill/>
          </a:ln>
          <a:effectLst/>
        </p:spPr>
        <p:txBody>
          <a:bodyPr wrap="none" anchor="ctr"/>
          <a:lstStyle/>
          <a:p>
            <a:endParaRPr lang="en-US" sz="3265" dirty="0"/>
          </a:p>
        </p:txBody>
      </p:sp>
      <p:sp>
        <p:nvSpPr>
          <p:cNvPr id="4" name="Freeform 235">
            <a:extLst>
              <a:ext uri="{FF2B5EF4-FFF2-40B4-BE49-F238E27FC236}">
                <a16:creationId xmlns:a16="http://schemas.microsoft.com/office/drawing/2014/main" id="{9DF28A13-DE91-C1D1-3D5E-25EF54AF638B}"/>
              </a:ext>
            </a:extLst>
          </p:cNvPr>
          <p:cNvSpPr>
            <a:spLocks noChangeArrowheads="1"/>
          </p:cNvSpPr>
          <p:nvPr/>
        </p:nvSpPr>
        <p:spPr bwMode="auto">
          <a:xfrm>
            <a:off x="9004324" y="1190104"/>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rgbClr val="55BE8C"/>
          </a:solidFill>
          <a:ln>
            <a:solidFill>
              <a:srgbClr val="C00000"/>
            </a:solidFill>
          </a:ln>
          <a:effectLst/>
        </p:spPr>
        <p:txBody>
          <a:bodyPr wrap="none" anchor="ctr"/>
          <a:lstStyle/>
          <a:p>
            <a:endParaRPr lang="en-US" sz="3265"/>
          </a:p>
        </p:txBody>
      </p:sp>
      <p:sp>
        <p:nvSpPr>
          <p:cNvPr id="34" name="TextBox 31">
            <a:extLst>
              <a:ext uri="{FF2B5EF4-FFF2-40B4-BE49-F238E27FC236}">
                <a16:creationId xmlns:a16="http://schemas.microsoft.com/office/drawing/2014/main" id="{F15C8E98-19C2-DD09-9707-2248F5E0637F}"/>
              </a:ext>
            </a:extLst>
          </p:cNvPr>
          <p:cNvSpPr txBox="1"/>
          <p:nvPr/>
        </p:nvSpPr>
        <p:spPr>
          <a:xfrm>
            <a:off x="9207056" y="1219925"/>
            <a:ext cx="720013" cy="553998"/>
          </a:xfrm>
          <a:prstGeom prst="rect">
            <a:avLst/>
          </a:prstGeom>
          <a:noFill/>
        </p:spPr>
        <p:txBody>
          <a:bodyPr wrap="square" rtlCol="0" anchor="ctr">
            <a:spAutoFit/>
          </a:bodyPr>
          <a:lstStyle/>
          <a:p>
            <a:pPr algn="ctr"/>
            <a:r>
              <a:rPr lang="en-US" sz="3000" b="1" dirty="0">
                <a:solidFill>
                  <a:srgbClr val="C00000"/>
                </a:solidFill>
                <a:latin typeface="Poppins" pitchFamily="2" charset="77"/>
                <a:cs typeface="Poppins" pitchFamily="2" charset="77"/>
              </a:rPr>
              <a:t>06</a:t>
            </a:r>
          </a:p>
        </p:txBody>
      </p:sp>
      <p:sp>
        <p:nvSpPr>
          <p:cNvPr id="35" name="TextBox 30">
            <a:extLst>
              <a:ext uri="{FF2B5EF4-FFF2-40B4-BE49-F238E27FC236}">
                <a16:creationId xmlns:a16="http://schemas.microsoft.com/office/drawing/2014/main" id="{394C4335-9CA8-ACF5-76C6-8E2CC38A11A4}"/>
              </a:ext>
            </a:extLst>
          </p:cNvPr>
          <p:cNvSpPr txBox="1"/>
          <p:nvPr/>
        </p:nvSpPr>
        <p:spPr>
          <a:xfrm>
            <a:off x="7114523" y="2382885"/>
            <a:ext cx="1728358" cy="307777"/>
          </a:xfrm>
          <a:prstGeom prst="rect">
            <a:avLst/>
          </a:prstGeom>
          <a:noFill/>
        </p:spPr>
        <p:txBody>
          <a:bodyPr wrap="none" rtlCol="0" anchor="b" anchorCtr="0">
            <a:spAutoFit/>
          </a:bodyPr>
          <a:lstStyle/>
          <a:p>
            <a:pPr algn="ctr"/>
            <a:r>
              <a:rPr lang="en-US" sz="1400" b="1" dirty="0">
                <a:solidFill>
                  <a:schemeClr val="tx2"/>
                </a:solidFill>
                <a:latin typeface="Poppins" pitchFamily="2" charset="77"/>
                <a:ea typeface="League Spartan" charset="0"/>
                <a:cs typeface="Poppins" pitchFamily="2" charset="77"/>
              </a:rPr>
              <a:t>Family Planning</a:t>
            </a:r>
          </a:p>
        </p:txBody>
      </p:sp>
      <p:sp>
        <p:nvSpPr>
          <p:cNvPr id="36" name="Subtitle 2">
            <a:extLst>
              <a:ext uri="{FF2B5EF4-FFF2-40B4-BE49-F238E27FC236}">
                <a16:creationId xmlns:a16="http://schemas.microsoft.com/office/drawing/2014/main" id="{8CA8E3AC-4027-031B-4170-5875D956E2BC}"/>
              </a:ext>
            </a:extLst>
          </p:cNvPr>
          <p:cNvSpPr txBox="1">
            <a:spLocks/>
          </p:cNvSpPr>
          <p:nvPr/>
        </p:nvSpPr>
        <p:spPr>
          <a:xfrm>
            <a:off x="7505028" y="3189737"/>
            <a:ext cx="1242252" cy="2223879"/>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Risks during pregnancy</a:t>
            </a: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Transmission risks</a:t>
            </a:r>
          </a:p>
          <a:p>
            <a:pPr>
              <a:lnSpc>
                <a:spcPts val="1750"/>
              </a:lnSpc>
            </a:pPr>
            <a:endPar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a:p>
            <a:pPr>
              <a:lnSpc>
                <a:spcPts val="1750"/>
              </a:lnSpc>
            </a:pPr>
            <a:r>
              <a:rPr lang="en-US" sz="105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Accompaniment in the process of wanting to have a child</a:t>
            </a:r>
          </a:p>
        </p:txBody>
      </p:sp>
      <p:sp>
        <p:nvSpPr>
          <p:cNvPr id="38" name="Freeform 235">
            <a:extLst>
              <a:ext uri="{FF2B5EF4-FFF2-40B4-BE49-F238E27FC236}">
                <a16:creationId xmlns:a16="http://schemas.microsoft.com/office/drawing/2014/main" id="{DAA1702C-34DE-4659-7BA6-CCD72280017D}"/>
              </a:ext>
            </a:extLst>
          </p:cNvPr>
          <p:cNvSpPr>
            <a:spLocks noChangeArrowheads="1"/>
          </p:cNvSpPr>
          <p:nvPr/>
        </p:nvSpPr>
        <p:spPr bwMode="auto">
          <a:xfrm>
            <a:off x="10657891" y="1206707"/>
            <a:ext cx="1078992" cy="1079495"/>
          </a:xfrm>
          <a:custGeom>
            <a:avLst/>
            <a:gdLst>
              <a:gd name="T0" fmla="*/ 867 w 1734"/>
              <a:gd name="T1" fmla="*/ 51 h 1733"/>
              <a:gd name="T2" fmla="*/ 867 w 1734"/>
              <a:gd name="T3" fmla="*/ 51 h 1733"/>
              <a:gd name="T4" fmla="*/ 51 w 1734"/>
              <a:gd name="T5" fmla="*/ 865 h 1733"/>
              <a:gd name="T6" fmla="*/ 51 w 1734"/>
              <a:gd name="T7" fmla="*/ 865 h 1733"/>
              <a:gd name="T8" fmla="*/ 867 w 1734"/>
              <a:gd name="T9" fmla="*/ 1681 h 1733"/>
              <a:gd name="T10" fmla="*/ 867 w 1734"/>
              <a:gd name="T11" fmla="*/ 1681 h 1733"/>
              <a:gd name="T12" fmla="*/ 1682 w 1734"/>
              <a:gd name="T13" fmla="*/ 865 h 1733"/>
              <a:gd name="T14" fmla="*/ 1682 w 1734"/>
              <a:gd name="T15" fmla="*/ 865 h 1733"/>
              <a:gd name="T16" fmla="*/ 867 w 1734"/>
              <a:gd name="T17" fmla="*/ 51 h 1733"/>
              <a:gd name="T18" fmla="*/ 867 w 1734"/>
              <a:gd name="T19" fmla="*/ 1732 h 1733"/>
              <a:gd name="T20" fmla="*/ 867 w 1734"/>
              <a:gd name="T21" fmla="*/ 1732 h 1733"/>
              <a:gd name="T22" fmla="*/ 0 w 1734"/>
              <a:gd name="T23" fmla="*/ 865 h 1733"/>
              <a:gd name="T24" fmla="*/ 0 w 1734"/>
              <a:gd name="T25" fmla="*/ 865 h 1733"/>
              <a:gd name="T26" fmla="*/ 867 w 1734"/>
              <a:gd name="T27" fmla="*/ 0 h 1733"/>
              <a:gd name="T28" fmla="*/ 867 w 1734"/>
              <a:gd name="T29" fmla="*/ 0 h 1733"/>
              <a:gd name="T30" fmla="*/ 1733 w 1734"/>
              <a:gd name="T31" fmla="*/ 865 h 1733"/>
              <a:gd name="T32" fmla="*/ 1733 w 1734"/>
              <a:gd name="T33" fmla="*/ 865 h 1733"/>
              <a:gd name="T34" fmla="*/ 867 w 1734"/>
              <a:gd name="T35" fmla="*/ 1732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34" h="1733">
                <a:moveTo>
                  <a:pt x="867" y="51"/>
                </a:moveTo>
                <a:lnTo>
                  <a:pt x="867" y="51"/>
                </a:lnTo>
                <a:cubicBezTo>
                  <a:pt x="417" y="51"/>
                  <a:pt x="51" y="415"/>
                  <a:pt x="51" y="865"/>
                </a:cubicBezTo>
                <a:lnTo>
                  <a:pt x="51" y="865"/>
                </a:lnTo>
                <a:cubicBezTo>
                  <a:pt x="51" y="1315"/>
                  <a:pt x="417" y="1681"/>
                  <a:pt x="867" y="1681"/>
                </a:cubicBezTo>
                <a:lnTo>
                  <a:pt x="867" y="1681"/>
                </a:lnTo>
                <a:cubicBezTo>
                  <a:pt x="1316" y="1681"/>
                  <a:pt x="1682" y="1315"/>
                  <a:pt x="1682" y="865"/>
                </a:cubicBezTo>
                <a:lnTo>
                  <a:pt x="1682" y="865"/>
                </a:lnTo>
                <a:cubicBezTo>
                  <a:pt x="1682" y="415"/>
                  <a:pt x="1316" y="51"/>
                  <a:pt x="867" y="51"/>
                </a:cubicBezTo>
                <a:close/>
                <a:moveTo>
                  <a:pt x="867" y="1732"/>
                </a:moveTo>
                <a:lnTo>
                  <a:pt x="867" y="1732"/>
                </a:lnTo>
                <a:cubicBezTo>
                  <a:pt x="389" y="1732"/>
                  <a:pt x="0" y="1343"/>
                  <a:pt x="0" y="865"/>
                </a:cubicBezTo>
                <a:lnTo>
                  <a:pt x="0" y="865"/>
                </a:lnTo>
                <a:cubicBezTo>
                  <a:pt x="0" y="387"/>
                  <a:pt x="389" y="0"/>
                  <a:pt x="867" y="0"/>
                </a:cubicBezTo>
                <a:lnTo>
                  <a:pt x="867" y="0"/>
                </a:lnTo>
                <a:cubicBezTo>
                  <a:pt x="1344" y="0"/>
                  <a:pt x="1733" y="387"/>
                  <a:pt x="1733" y="865"/>
                </a:cubicBezTo>
                <a:lnTo>
                  <a:pt x="1733" y="865"/>
                </a:lnTo>
                <a:cubicBezTo>
                  <a:pt x="1733" y="1343"/>
                  <a:pt x="1344" y="1732"/>
                  <a:pt x="867" y="1732"/>
                </a:cubicBezTo>
                <a:close/>
              </a:path>
            </a:pathLst>
          </a:custGeom>
          <a:solidFill>
            <a:schemeClr val="tx2">
              <a:lumMod val="75000"/>
            </a:schemeClr>
          </a:solidFill>
          <a:ln>
            <a:solidFill>
              <a:schemeClr val="bg2">
                <a:lumMod val="50000"/>
              </a:schemeClr>
            </a:solidFill>
          </a:ln>
          <a:effectLst/>
        </p:spPr>
        <p:txBody>
          <a:bodyPr wrap="none" anchor="ctr"/>
          <a:lstStyle/>
          <a:p>
            <a:endParaRPr lang="en-US" sz="3265"/>
          </a:p>
        </p:txBody>
      </p:sp>
      <p:sp>
        <p:nvSpPr>
          <p:cNvPr id="39" name="Freeform 10">
            <a:extLst>
              <a:ext uri="{FF2B5EF4-FFF2-40B4-BE49-F238E27FC236}">
                <a16:creationId xmlns:a16="http://schemas.microsoft.com/office/drawing/2014/main" id="{06C736D7-A51E-718A-3580-84ABF2ACAA85}"/>
              </a:ext>
            </a:extLst>
          </p:cNvPr>
          <p:cNvSpPr>
            <a:spLocks noChangeArrowheads="1"/>
          </p:cNvSpPr>
          <p:nvPr/>
        </p:nvSpPr>
        <p:spPr bwMode="auto">
          <a:xfrm>
            <a:off x="10498724"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0" name="Freeform 10">
            <a:extLst>
              <a:ext uri="{FF2B5EF4-FFF2-40B4-BE49-F238E27FC236}">
                <a16:creationId xmlns:a16="http://schemas.microsoft.com/office/drawing/2014/main" id="{2BD96084-5B60-D407-6139-800E646478B5}"/>
              </a:ext>
            </a:extLst>
          </p:cNvPr>
          <p:cNvSpPr>
            <a:spLocks noChangeArrowheads="1"/>
          </p:cNvSpPr>
          <p:nvPr/>
        </p:nvSpPr>
        <p:spPr bwMode="auto">
          <a:xfrm>
            <a:off x="8707764" y="3661028"/>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1" name="Freeform 10">
            <a:extLst>
              <a:ext uri="{FF2B5EF4-FFF2-40B4-BE49-F238E27FC236}">
                <a16:creationId xmlns:a16="http://schemas.microsoft.com/office/drawing/2014/main" id="{F887E40B-DA6B-7A6D-0DDC-1D9684E86A25}"/>
              </a:ext>
            </a:extLst>
          </p:cNvPr>
          <p:cNvSpPr>
            <a:spLocks noChangeArrowheads="1"/>
          </p:cNvSpPr>
          <p:nvPr/>
        </p:nvSpPr>
        <p:spPr bwMode="auto">
          <a:xfrm>
            <a:off x="7334538" y="3628356"/>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2" name="Freeform 10">
            <a:extLst>
              <a:ext uri="{FF2B5EF4-FFF2-40B4-BE49-F238E27FC236}">
                <a16:creationId xmlns:a16="http://schemas.microsoft.com/office/drawing/2014/main" id="{B9F73C16-475D-ABBD-01C7-A0B98C40810A}"/>
              </a:ext>
            </a:extLst>
          </p:cNvPr>
          <p:cNvSpPr>
            <a:spLocks noChangeArrowheads="1"/>
          </p:cNvSpPr>
          <p:nvPr/>
        </p:nvSpPr>
        <p:spPr bwMode="auto">
          <a:xfrm>
            <a:off x="5211228" y="3654817"/>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3" name="Freeform 10">
            <a:extLst>
              <a:ext uri="{FF2B5EF4-FFF2-40B4-BE49-F238E27FC236}">
                <a16:creationId xmlns:a16="http://schemas.microsoft.com/office/drawing/2014/main" id="{A26BB003-23EC-A137-89A1-7B99DD156E24}"/>
              </a:ext>
            </a:extLst>
          </p:cNvPr>
          <p:cNvSpPr>
            <a:spLocks noChangeArrowheads="1"/>
          </p:cNvSpPr>
          <p:nvPr/>
        </p:nvSpPr>
        <p:spPr bwMode="auto">
          <a:xfrm>
            <a:off x="3501303" y="3679451"/>
            <a:ext cx="420012" cy="332372"/>
          </a:xfrm>
          <a:custGeom>
            <a:avLst/>
            <a:gdLst>
              <a:gd name="T0" fmla="*/ 0 w 862"/>
              <a:gd name="T1" fmla="*/ 403 h 534"/>
              <a:gd name="T2" fmla="*/ 0 w 862"/>
              <a:gd name="T3" fmla="*/ 131 h 534"/>
              <a:gd name="T4" fmla="*/ 0 w 862"/>
              <a:gd name="T5" fmla="*/ 131 h 534"/>
              <a:gd name="T6" fmla="*/ 41 w 862"/>
              <a:gd name="T7" fmla="*/ 89 h 534"/>
              <a:gd name="T8" fmla="*/ 423 w 862"/>
              <a:gd name="T9" fmla="*/ 89 h 534"/>
              <a:gd name="T10" fmla="*/ 423 w 862"/>
              <a:gd name="T11" fmla="*/ 89 h 534"/>
              <a:gd name="T12" fmla="*/ 462 w 862"/>
              <a:gd name="T13" fmla="*/ 50 h 534"/>
              <a:gd name="T14" fmla="*/ 462 w 862"/>
              <a:gd name="T15" fmla="*/ 50 h 534"/>
              <a:gd name="T16" fmla="*/ 524 w 862"/>
              <a:gd name="T17" fmla="*/ 17 h 534"/>
              <a:gd name="T18" fmla="*/ 837 w 862"/>
              <a:gd name="T19" fmla="*/ 232 h 534"/>
              <a:gd name="T20" fmla="*/ 837 w 862"/>
              <a:gd name="T21" fmla="*/ 232 h 534"/>
              <a:gd name="T22" fmla="*/ 837 w 862"/>
              <a:gd name="T23" fmla="*/ 300 h 534"/>
              <a:gd name="T24" fmla="*/ 523 w 862"/>
              <a:gd name="T25" fmla="*/ 515 h 534"/>
              <a:gd name="T26" fmla="*/ 523 w 862"/>
              <a:gd name="T27" fmla="*/ 515 h 534"/>
              <a:gd name="T28" fmla="*/ 462 w 862"/>
              <a:gd name="T29" fmla="*/ 483 h 534"/>
              <a:gd name="T30" fmla="*/ 462 w 862"/>
              <a:gd name="T31" fmla="*/ 483 h 534"/>
              <a:gd name="T32" fmla="*/ 424 w 862"/>
              <a:gd name="T33" fmla="*/ 444 h 534"/>
              <a:gd name="T34" fmla="*/ 41 w 862"/>
              <a:gd name="T35" fmla="*/ 444 h 534"/>
              <a:gd name="T36" fmla="*/ 41 w 862"/>
              <a:gd name="T37" fmla="*/ 444 h 534"/>
              <a:gd name="T38" fmla="*/ 0 w 862"/>
              <a:gd name="T39" fmla="*/ 403 h 5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62" h="534">
                <a:moveTo>
                  <a:pt x="0" y="403"/>
                </a:moveTo>
                <a:lnTo>
                  <a:pt x="0" y="131"/>
                </a:lnTo>
                <a:lnTo>
                  <a:pt x="0" y="131"/>
                </a:lnTo>
                <a:cubicBezTo>
                  <a:pt x="0" y="107"/>
                  <a:pt x="18" y="89"/>
                  <a:pt x="41" y="89"/>
                </a:cubicBezTo>
                <a:lnTo>
                  <a:pt x="423" y="89"/>
                </a:lnTo>
                <a:lnTo>
                  <a:pt x="423" y="89"/>
                </a:lnTo>
                <a:cubicBezTo>
                  <a:pt x="445" y="89"/>
                  <a:pt x="462" y="72"/>
                  <a:pt x="462" y="50"/>
                </a:cubicBezTo>
                <a:lnTo>
                  <a:pt x="462" y="50"/>
                </a:lnTo>
                <a:cubicBezTo>
                  <a:pt x="462" y="19"/>
                  <a:pt x="498" y="0"/>
                  <a:pt x="524" y="17"/>
                </a:cubicBezTo>
                <a:lnTo>
                  <a:pt x="837" y="232"/>
                </a:lnTo>
                <a:lnTo>
                  <a:pt x="837" y="232"/>
                </a:lnTo>
                <a:cubicBezTo>
                  <a:pt x="861" y="249"/>
                  <a:pt x="861" y="284"/>
                  <a:pt x="837" y="300"/>
                </a:cubicBezTo>
                <a:lnTo>
                  <a:pt x="523" y="515"/>
                </a:lnTo>
                <a:lnTo>
                  <a:pt x="523" y="515"/>
                </a:lnTo>
                <a:cubicBezTo>
                  <a:pt x="497" y="533"/>
                  <a:pt x="462" y="514"/>
                  <a:pt x="462" y="483"/>
                </a:cubicBezTo>
                <a:lnTo>
                  <a:pt x="462" y="483"/>
                </a:lnTo>
                <a:cubicBezTo>
                  <a:pt x="462" y="461"/>
                  <a:pt x="445" y="444"/>
                  <a:pt x="424" y="444"/>
                </a:cubicBezTo>
                <a:lnTo>
                  <a:pt x="41" y="444"/>
                </a:lnTo>
                <a:lnTo>
                  <a:pt x="41" y="444"/>
                </a:lnTo>
                <a:cubicBezTo>
                  <a:pt x="18" y="444"/>
                  <a:pt x="0" y="426"/>
                  <a:pt x="0" y="403"/>
                </a:cubicBezTo>
              </a:path>
            </a:pathLst>
          </a:custGeom>
          <a:solidFill>
            <a:schemeClr val="accent1">
              <a:lumMod val="20000"/>
              <a:lumOff val="80000"/>
            </a:schemeClr>
          </a:solidFill>
          <a:ln>
            <a:noFill/>
          </a:ln>
          <a:effectLst/>
        </p:spPr>
        <p:txBody>
          <a:bodyPr wrap="none" anchor="ctr"/>
          <a:lstStyle/>
          <a:p>
            <a:endParaRPr lang="en-US" sz="3266"/>
          </a:p>
        </p:txBody>
      </p:sp>
      <p:sp>
        <p:nvSpPr>
          <p:cNvPr id="44" name="Freeform 242">
            <a:extLst>
              <a:ext uri="{FF2B5EF4-FFF2-40B4-BE49-F238E27FC236}">
                <a16:creationId xmlns:a16="http://schemas.microsoft.com/office/drawing/2014/main" id="{710E4A70-3E55-2512-6B19-F0FCB159501E}"/>
              </a:ext>
            </a:extLst>
          </p:cNvPr>
          <p:cNvSpPr>
            <a:spLocks noChangeArrowheads="1"/>
          </p:cNvSpPr>
          <p:nvPr/>
        </p:nvSpPr>
        <p:spPr bwMode="auto">
          <a:xfrm>
            <a:off x="10083316" y="1697050"/>
            <a:ext cx="625414" cy="47251"/>
          </a:xfrm>
          <a:custGeom>
            <a:avLst/>
            <a:gdLst>
              <a:gd name="T0" fmla="*/ 0 w 4383"/>
              <a:gd name="T1" fmla="*/ 50 h 51"/>
              <a:gd name="T2" fmla="*/ 4382 w 4383"/>
              <a:gd name="T3" fmla="*/ 50 h 51"/>
              <a:gd name="T4" fmla="*/ 4382 w 4383"/>
              <a:gd name="T5" fmla="*/ 0 h 51"/>
              <a:gd name="T6" fmla="*/ 0 w 4383"/>
              <a:gd name="T7" fmla="*/ 0 h 51"/>
              <a:gd name="T8" fmla="*/ 0 w 4383"/>
              <a:gd name="T9" fmla="*/ 50 h 51"/>
            </a:gdLst>
            <a:ahLst/>
            <a:cxnLst>
              <a:cxn ang="0">
                <a:pos x="T0" y="T1"/>
              </a:cxn>
              <a:cxn ang="0">
                <a:pos x="T2" y="T3"/>
              </a:cxn>
              <a:cxn ang="0">
                <a:pos x="T4" y="T5"/>
              </a:cxn>
              <a:cxn ang="0">
                <a:pos x="T6" y="T7"/>
              </a:cxn>
              <a:cxn ang="0">
                <a:pos x="T8" y="T9"/>
              </a:cxn>
            </a:cxnLst>
            <a:rect l="0" t="0" r="r" b="b"/>
            <a:pathLst>
              <a:path w="4383" h="51">
                <a:moveTo>
                  <a:pt x="0" y="50"/>
                </a:moveTo>
                <a:lnTo>
                  <a:pt x="4382" y="50"/>
                </a:lnTo>
                <a:lnTo>
                  <a:pt x="4382" y="0"/>
                </a:lnTo>
                <a:lnTo>
                  <a:pt x="0" y="0"/>
                </a:lnTo>
                <a:lnTo>
                  <a:pt x="0" y="50"/>
                </a:lnTo>
              </a:path>
            </a:pathLst>
          </a:custGeom>
          <a:gradFill>
            <a:gsLst>
              <a:gs pos="0">
                <a:srgbClr val="C00000"/>
              </a:gs>
              <a:gs pos="100000">
                <a:schemeClr val="bg2">
                  <a:lumMod val="50000"/>
                </a:schemeClr>
              </a:gs>
            </a:gsLst>
            <a:lin ang="0" scaled="0"/>
          </a:gradFill>
          <a:ln>
            <a:noFill/>
          </a:ln>
          <a:effectLst/>
        </p:spPr>
        <p:txBody>
          <a:bodyPr wrap="none" anchor="ctr"/>
          <a:lstStyle/>
          <a:p>
            <a:endParaRPr lang="en-US" sz="3265" dirty="0"/>
          </a:p>
        </p:txBody>
      </p:sp>
      <p:sp>
        <p:nvSpPr>
          <p:cNvPr id="45" name="TextBox 31">
            <a:extLst>
              <a:ext uri="{FF2B5EF4-FFF2-40B4-BE49-F238E27FC236}">
                <a16:creationId xmlns:a16="http://schemas.microsoft.com/office/drawing/2014/main" id="{1AE7A000-51C7-CC69-CEDB-BBC3F85C054F}"/>
              </a:ext>
            </a:extLst>
          </p:cNvPr>
          <p:cNvSpPr txBox="1"/>
          <p:nvPr/>
        </p:nvSpPr>
        <p:spPr>
          <a:xfrm>
            <a:off x="9247102" y="1743299"/>
            <a:ext cx="639920" cy="553998"/>
          </a:xfrm>
          <a:prstGeom prst="rect">
            <a:avLst/>
          </a:prstGeom>
          <a:noFill/>
        </p:spPr>
        <p:txBody>
          <a:bodyPr wrap="none" rtlCol="0" anchor="ctr">
            <a:spAutoFit/>
          </a:bodyPr>
          <a:lstStyle/>
          <a:p>
            <a:pPr algn="ctr"/>
            <a:r>
              <a:rPr lang="en-US" sz="3000" b="1" dirty="0">
                <a:solidFill>
                  <a:srgbClr val="856369"/>
                </a:solidFill>
                <a:latin typeface="Poppins" pitchFamily="2" charset="77"/>
                <a:cs typeface="Poppins" pitchFamily="2" charset="77"/>
              </a:rPr>
              <a:t>07</a:t>
            </a:r>
          </a:p>
        </p:txBody>
      </p:sp>
      <p:sp>
        <p:nvSpPr>
          <p:cNvPr id="46" name="TextBox 30">
            <a:extLst>
              <a:ext uri="{FF2B5EF4-FFF2-40B4-BE49-F238E27FC236}">
                <a16:creationId xmlns:a16="http://schemas.microsoft.com/office/drawing/2014/main" id="{C61F4A57-95D4-C86D-BFF7-86A986D804E9}"/>
              </a:ext>
            </a:extLst>
          </p:cNvPr>
          <p:cNvSpPr txBox="1"/>
          <p:nvPr/>
        </p:nvSpPr>
        <p:spPr>
          <a:xfrm>
            <a:off x="10689741" y="2434165"/>
            <a:ext cx="1228221" cy="307777"/>
          </a:xfrm>
          <a:prstGeom prst="rect">
            <a:avLst/>
          </a:prstGeom>
          <a:noFill/>
        </p:spPr>
        <p:txBody>
          <a:bodyPr wrap="none" rtlCol="0" anchor="b" anchorCtr="0">
            <a:spAutoFit/>
          </a:bodyPr>
          <a:lstStyle/>
          <a:p>
            <a:pPr algn="ctr"/>
            <a:r>
              <a:rPr lang="en-US" sz="1400" b="1">
                <a:solidFill>
                  <a:schemeClr val="tx2"/>
                </a:solidFill>
                <a:latin typeface="Poppins" pitchFamily="2" charset="77"/>
                <a:ea typeface="League Spartan" charset="0"/>
                <a:cs typeface="Poppins" pitchFamily="2" charset="77"/>
              </a:rPr>
              <a:t>Lethal risks</a:t>
            </a:r>
            <a:endParaRPr lang="en-US" sz="1400" b="1" dirty="0">
              <a:solidFill>
                <a:schemeClr val="tx2"/>
              </a:solidFill>
              <a:latin typeface="Poppins" pitchFamily="2" charset="77"/>
              <a:ea typeface="League Spartan" charset="0"/>
              <a:cs typeface="Poppins" pitchFamily="2" charset="77"/>
            </a:endParaRPr>
          </a:p>
        </p:txBody>
      </p:sp>
      <p:sp>
        <p:nvSpPr>
          <p:cNvPr id="47" name="Subtitle 2">
            <a:extLst>
              <a:ext uri="{FF2B5EF4-FFF2-40B4-BE49-F238E27FC236}">
                <a16:creationId xmlns:a16="http://schemas.microsoft.com/office/drawing/2014/main" id="{9B0CCCDE-03D9-CAC8-6193-5E891696EF15}"/>
              </a:ext>
            </a:extLst>
          </p:cNvPr>
          <p:cNvSpPr txBox="1">
            <a:spLocks/>
          </p:cNvSpPr>
          <p:nvPr/>
        </p:nvSpPr>
        <p:spPr>
          <a:xfrm>
            <a:off x="10760729" y="2889905"/>
            <a:ext cx="1217674" cy="176971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suicidal thoughts
Rupture of social interaction</a:t>
            </a:r>
          </a:p>
          <a:p>
            <a:pPr>
              <a:lnSpc>
                <a:spcPts val="1750"/>
              </a:lnSpc>
            </a:pPr>
            <a:r>
              <a:rPr lang="en-US"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
     Loneliness and isolation</a:t>
            </a:r>
            <a:endParaRPr lang="fr-FR" sz="1100" dirty="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sp>
        <p:nvSpPr>
          <p:cNvPr id="11" name="TextBox 31">
            <a:extLst>
              <a:ext uri="{FF2B5EF4-FFF2-40B4-BE49-F238E27FC236}">
                <a16:creationId xmlns:a16="http://schemas.microsoft.com/office/drawing/2014/main" id="{C8338FB6-2D00-B05D-8223-1B6C172EF321}"/>
              </a:ext>
            </a:extLst>
          </p:cNvPr>
          <p:cNvSpPr txBox="1"/>
          <p:nvPr/>
        </p:nvSpPr>
        <p:spPr>
          <a:xfrm>
            <a:off x="10880405" y="1466300"/>
            <a:ext cx="684803" cy="553998"/>
          </a:xfrm>
          <a:prstGeom prst="rect">
            <a:avLst/>
          </a:prstGeom>
          <a:noFill/>
        </p:spPr>
        <p:txBody>
          <a:bodyPr wrap="none" rtlCol="0" anchor="ctr">
            <a:spAutoFit/>
          </a:bodyPr>
          <a:lstStyle/>
          <a:p>
            <a:pPr algn="ctr"/>
            <a:r>
              <a:rPr lang="en-US" sz="3000" b="1" dirty="0">
                <a:solidFill>
                  <a:schemeClr val="bg2">
                    <a:lumMod val="25000"/>
                  </a:schemeClr>
                </a:solidFill>
                <a:latin typeface="Poppins" pitchFamily="2" charset="77"/>
                <a:cs typeface="Poppins" pitchFamily="2" charset="77"/>
              </a:rPr>
              <a:t>08</a:t>
            </a:r>
          </a:p>
        </p:txBody>
      </p:sp>
    </p:spTree>
    <p:extLst>
      <p:ext uri="{BB962C8B-B14F-4D97-AF65-F5344CB8AC3E}">
        <p14:creationId xmlns:p14="http://schemas.microsoft.com/office/powerpoint/2010/main" val="385794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39028" y="313200"/>
            <a:ext cx="9387552" cy="432235"/>
          </a:xfrm>
        </p:spPr>
        <p:txBody>
          <a:bodyPr/>
          <a:lstStyle/>
          <a:p>
            <a:r>
              <a:rPr lang="en-GB" dirty="0"/>
              <a:t>Pre-Diagnosis and First Symptoms</a:t>
            </a:r>
          </a:p>
        </p:txBody>
      </p:sp>
      <p:sp>
        <p:nvSpPr>
          <p:cNvPr id="4" name="Text Placeholder 6">
            <a:extLst>
              <a:ext uri="{FF2B5EF4-FFF2-40B4-BE49-F238E27FC236}">
                <a16:creationId xmlns:a16="http://schemas.microsoft.com/office/drawing/2014/main" id="{00693735-7F66-0E4B-7A3D-5A1C8D5D10E4}"/>
              </a:ext>
            </a:extLst>
          </p:cNvPr>
          <p:cNvSpPr>
            <a:spLocks noGrp="1"/>
          </p:cNvSpPr>
          <p:nvPr>
            <p:ph type="body"/>
          </p:nvPr>
        </p:nvSpPr>
        <p:spPr>
          <a:xfrm>
            <a:off x="609480" y="1348654"/>
            <a:ext cx="3885247" cy="2152706"/>
          </a:xfrm>
        </p:spPr>
        <p:txBody>
          <a:bodyPr>
            <a:normAutofit/>
          </a:bodyPr>
          <a:lstStyle/>
          <a:p>
            <a:pPr marL="0" indent="0">
              <a:spcBef>
                <a:spcPts val="0"/>
              </a:spcBef>
              <a:spcAft>
                <a:spcPts val="600"/>
              </a:spcAft>
              <a:buNone/>
            </a:pPr>
            <a:r>
              <a:rPr lang="en-GB" sz="1600" dirty="0">
                <a:solidFill>
                  <a:srgbClr val="7A8C8E"/>
                </a:solidFill>
              </a:rPr>
              <a:t>Clinical Presentation</a:t>
            </a:r>
          </a:p>
          <a:p>
            <a:pPr marL="0" indent="0">
              <a:spcBef>
                <a:spcPts val="0"/>
              </a:spcBef>
              <a:spcAft>
                <a:spcPts val="600"/>
              </a:spcAft>
              <a:buNone/>
            </a:pPr>
            <a:endParaRPr lang="en-GB" sz="1600" dirty="0">
              <a:solidFill>
                <a:srgbClr val="7A8C8E"/>
              </a:solidFill>
            </a:endParaRPr>
          </a:p>
          <a:p>
            <a:pPr>
              <a:spcBef>
                <a:spcPts val="0"/>
              </a:spcBef>
              <a:spcAft>
                <a:spcPts val="600"/>
              </a:spcAft>
            </a:pPr>
            <a:r>
              <a:rPr lang="en-US" sz="1600" dirty="0"/>
              <a:t>From birth, precociously wrinkled, sagging skin, large anterior fontanelle, hip dislocation, micro- or macrocephaly</a:t>
            </a:r>
            <a:endParaRPr lang="en-GB" sz="1600" dirty="0"/>
          </a:p>
        </p:txBody>
      </p:sp>
      <p:sp>
        <p:nvSpPr>
          <p:cNvPr id="6" name="Text Placeholder 7">
            <a:extLst>
              <a:ext uri="{FF2B5EF4-FFF2-40B4-BE49-F238E27FC236}">
                <a16:creationId xmlns:a16="http://schemas.microsoft.com/office/drawing/2014/main" id="{AD432289-A9EB-4ED2-5EBE-031AC8620E02}"/>
              </a:ext>
            </a:extLst>
          </p:cNvPr>
          <p:cNvSpPr txBox="1">
            <a:spLocks/>
          </p:cNvSpPr>
          <p:nvPr/>
        </p:nvSpPr>
        <p:spPr>
          <a:xfrm>
            <a:off x="6231960" y="130832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needed</a:t>
            </a:r>
          </a:p>
          <a:p>
            <a:pPr>
              <a:lnSpc>
                <a:spcPct val="100000"/>
              </a:lnSpc>
              <a:spcBef>
                <a:spcPts val="600"/>
              </a:spcBef>
              <a:spcAft>
                <a:spcPts val="600"/>
              </a:spcAft>
            </a:pPr>
            <a:r>
              <a:rPr lang="en-US" sz="1600" dirty="0"/>
              <a:t>multidisciplinary consultation (genetics, cardiology, pulmonology, dermatology, etc.)
Connecting with Cutis Laxa experts</a:t>
            </a:r>
            <a:endParaRPr lang="en-GB" sz="1600" dirty="0"/>
          </a:p>
        </p:txBody>
      </p:sp>
      <p:sp>
        <p:nvSpPr>
          <p:cNvPr id="7" name="Text Placeholder 8">
            <a:extLst>
              <a:ext uri="{FF2B5EF4-FFF2-40B4-BE49-F238E27FC236}">
                <a16:creationId xmlns:a16="http://schemas.microsoft.com/office/drawing/2014/main" id="{B27F65AD-1B04-4EC9-C977-6B55F8737AE1}"/>
              </a:ext>
            </a:extLst>
          </p:cNvPr>
          <p:cNvSpPr txBox="1">
            <a:spLocks/>
          </p:cNvSpPr>
          <p:nvPr/>
        </p:nvSpPr>
        <p:spPr>
          <a:xfrm>
            <a:off x="609480" y="3682080"/>
            <a:ext cx="5057224" cy="2152706"/>
          </a:xfrm>
          <a:prstGeom prst="rect">
            <a:avLst/>
          </a:prstGeom>
        </p:spPr>
        <p:txBody>
          <a:bodyPr lIns="0" tIns="0" rIns="0" bIns="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58B6C0"/>
                </a:solidFill>
              </a:rPr>
              <a:t>Patient Needs</a:t>
            </a:r>
          </a:p>
          <a:p>
            <a:pPr>
              <a:lnSpc>
                <a:spcPct val="110000"/>
              </a:lnSpc>
              <a:spcBef>
                <a:spcPts val="600"/>
              </a:spcBef>
              <a:spcAft>
                <a:spcPts val="600"/>
              </a:spcAft>
            </a:pPr>
            <a:r>
              <a:rPr lang="en-US" sz="1600" dirty="0"/>
              <a:t>Access to experts in and/or outside the country of birth
Patient-friendly and plain language information
Taking into account the whole family (parents and siblings)
Psychological support</a:t>
            </a:r>
            <a:endParaRPr lang="en-GB" sz="1600" dirty="0"/>
          </a:p>
          <a:p>
            <a:pPr>
              <a:spcBef>
                <a:spcPts val="0"/>
              </a:spcBef>
              <a:spcAft>
                <a:spcPts val="600"/>
              </a:spcAft>
            </a:pPr>
            <a:endParaRPr lang="en-GB" sz="1600" dirty="0"/>
          </a:p>
          <a:p>
            <a:pPr>
              <a:spcBef>
                <a:spcPts val="0"/>
              </a:spcBef>
              <a:spcAft>
                <a:spcPts val="600"/>
              </a:spcAft>
            </a:pPr>
            <a:endParaRPr lang="en-GB" sz="1600" dirty="0"/>
          </a:p>
        </p:txBody>
      </p:sp>
      <p:sp>
        <p:nvSpPr>
          <p:cNvPr id="8" name="Text Placeholder 9">
            <a:extLst>
              <a:ext uri="{FF2B5EF4-FFF2-40B4-BE49-F238E27FC236}">
                <a16:creationId xmlns:a16="http://schemas.microsoft.com/office/drawing/2014/main" id="{58D75AF5-C5F6-06D4-CED0-6933F4E6D352}"/>
              </a:ext>
            </a:extLst>
          </p:cNvPr>
          <p:cNvSpPr txBox="1">
            <a:spLocks/>
          </p:cNvSpPr>
          <p:nvPr/>
        </p:nvSpPr>
        <p:spPr>
          <a:xfrm>
            <a:off x="6231960" y="3682079"/>
            <a:ext cx="5354280" cy="2431641"/>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600"/>
              </a:spcBef>
              <a:spcAft>
                <a:spcPts val="600"/>
              </a:spcAft>
            </a:pPr>
            <a:r>
              <a:rPr lang="en-US" sz="1600" dirty="0"/>
              <a:t>Prenatal test in case of family history
Facilitating clinical diagnosis: training of general practitioners, specialists and other health professionals in the identification of symptoms
Peer Support (Patient </a:t>
            </a:r>
            <a:r>
              <a:rPr lang="en-US" sz="1600" dirty="0" err="1"/>
              <a:t>Organisation</a:t>
            </a:r>
            <a:r>
              <a:rPr lang="en-US" sz="1600" dirty="0"/>
              <a:t>)
Quick determination of the exact type by molecular diagnosis</a:t>
            </a:r>
            <a:endParaRPr lang="en-GB" sz="1600" dirty="0"/>
          </a:p>
        </p:txBody>
      </p:sp>
      <p:pic>
        <p:nvPicPr>
          <p:cNvPr id="2" name="Image 1">
            <a:extLst>
              <a:ext uri="{FF2B5EF4-FFF2-40B4-BE49-F238E27FC236}">
                <a16:creationId xmlns:a16="http://schemas.microsoft.com/office/drawing/2014/main" id="{C4B4A0DC-B285-8B66-9159-63411D0D9490}"/>
              </a:ext>
            </a:extLst>
          </p:cNvPr>
          <p:cNvPicPr>
            <a:picLocks noChangeAspect="1"/>
          </p:cNvPicPr>
          <p:nvPr/>
        </p:nvPicPr>
        <p:blipFill>
          <a:blip r:embed="rId2"/>
          <a:stretch>
            <a:fillRect/>
          </a:stretch>
        </p:blipFill>
        <p:spPr>
          <a:xfrm>
            <a:off x="104857" y="6319228"/>
            <a:ext cx="1158340" cy="451143"/>
          </a:xfrm>
          <a:prstGeom prst="rect">
            <a:avLst/>
          </a:prstGeom>
        </p:spPr>
      </p:pic>
    </p:spTree>
    <p:extLst>
      <p:ext uri="{BB962C8B-B14F-4D97-AF65-F5344CB8AC3E}">
        <p14:creationId xmlns:p14="http://schemas.microsoft.com/office/powerpoint/2010/main" val="2223333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Diagnostic</a:t>
            </a:r>
          </a:p>
        </p:txBody>
      </p:sp>
      <p:sp>
        <p:nvSpPr>
          <p:cNvPr id="17" name="Text Placeholder 7">
            <a:extLst>
              <a:ext uri="{FF2B5EF4-FFF2-40B4-BE49-F238E27FC236}">
                <a16:creationId xmlns:a16="http://schemas.microsoft.com/office/drawing/2014/main" id="{76BEA7E5-6BAE-D3D7-F2E3-5ADA88955CE5}"/>
              </a:ext>
            </a:extLst>
          </p:cNvPr>
          <p:cNvSpPr txBox="1">
            <a:spLocks/>
          </p:cNvSpPr>
          <p:nvPr/>
        </p:nvSpPr>
        <p:spPr>
          <a:xfrm>
            <a:off x="6228120" y="1359349"/>
            <a:ext cx="5354280" cy="182726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needed</a:t>
            </a:r>
          </a:p>
          <a:p>
            <a:pPr>
              <a:spcBef>
                <a:spcPts val="0"/>
              </a:spcBef>
              <a:spcAft>
                <a:spcPts val="600"/>
              </a:spcAft>
            </a:pPr>
            <a:r>
              <a:rPr lang="en-US" sz="1600" dirty="0"/>
              <a:t>Establishment of a multidisciplinary consultation
Clinical diagnosis confirmed by biopsy and molecular diagnosis to define the precise type of CL</a:t>
            </a:r>
            <a:endParaRPr lang="en-GB" sz="1600" dirty="0"/>
          </a:p>
          <a:p>
            <a:pPr>
              <a:spcBef>
                <a:spcPts val="0"/>
              </a:spcBef>
              <a:spcAft>
                <a:spcPts val="600"/>
              </a:spcAft>
            </a:pPr>
            <a:endParaRPr lang="en-GB" sz="1600" dirty="0"/>
          </a:p>
          <a:p>
            <a:pPr>
              <a:spcBef>
                <a:spcPts val="0"/>
              </a:spcBef>
              <a:spcAft>
                <a:spcPts val="600"/>
              </a:spcAft>
            </a:pPr>
            <a:endParaRPr lang="en-GB" sz="1600" dirty="0"/>
          </a:p>
        </p:txBody>
      </p:sp>
      <p:sp>
        <p:nvSpPr>
          <p:cNvPr id="18" name="Text Placeholder 8">
            <a:extLst>
              <a:ext uri="{FF2B5EF4-FFF2-40B4-BE49-F238E27FC236}">
                <a16:creationId xmlns:a16="http://schemas.microsoft.com/office/drawing/2014/main" id="{BCBBB4A3-A7FE-DA3A-8867-1F79D5C8AD76}"/>
              </a:ext>
            </a:extLst>
          </p:cNvPr>
          <p:cNvSpPr txBox="1">
            <a:spLocks/>
          </p:cNvSpPr>
          <p:nvPr/>
        </p:nvSpPr>
        <p:spPr>
          <a:xfrm>
            <a:off x="605761" y="3282834"/>
            <a:ext cx="5354280" cy="2834629"/>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58B6C0"/>
                </a:solidFill>
              </a:rPr>
              <a:t>Patient Needs</a:t>
            </a:r>
          </a:p>
          <a:p>
            <a:pPr>
              <a:spcBef>
                <a:spcPts val="0"/>
              </a:spcBef>
              <a:spcAft>
                <a:spcPts val="600"/>
              </a:spcAft>
            </a:pPr>
            <a:r>
              <a:rPr lang="en-US" sz="1600" dirty="0"/>
              <a:t>Announcement of the diagnosis followed by psychological care
Be listened to, understood and your opinion taken into account
Have reliable answers to your questions
Psychological support for parents and siblings
Quick medical and social care
Symptomatic Treatment Options</a:t>
            </a:r>
            <a:endParaRPr lang="fr-FR" sz="1600" noProof="0" dirty="0"/>
          </a:p>
        </p:txBody>
      </p:sp>
      <p:sp>
        <p:nvSpPr>
          <p:cNvPr id="19" name="Text Placeholder 9">
            <a:extLst>
              <a:ext uri="{FF2B5EF4-FFF2-40B4-BE49-F238E27FC236}">
                <a16:creationId xmlns:a16="http://schemas.microsoft.com/office/drawing/2014/main" id="{6854541E-AC22-129A-8EB1-C597F7B7B9EF}"/>
              </a:ext>
            </a:extLst>
          </p:cNvPr>
          <p:cNvSpPr txBox="1">
            <a:spLocks/>
          </p:cNvSpPr>
          <p:nvPr/>
        </p:nvSpPr>
        <p:spPr>
          <a:xfrm>
            <a:off x="6334991" y="3271233"/>
            <a:ext cx="5354280" cy="3273567"/>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Quick determination of the exact type of Cutis Laxa for rapid assessment of possible comorbidities
Information and announcement of the diagnosis made in clear, understandable and attentive language,
All patient/parent questions are heard and answered
Immediate implementation of care (medical, psychological and medico-social)
Peer Support (Patient </a:t>
            </a:r>
            <a:r>
              <a:rPr lang="en-US" sz="1600" dirty="0" err="1"/>
              <a:t>Organisation</a:t>
            </a:r>
            <a:r>
              <a:rPr lang="en-US" sz="1600" dirty="0"/>
              <a:t>)</a:t>
            </a:r>
            <a:endParaRPr lang="fr-FR" sz="1600" noProof="0" dirty="0"/>
          </a:p>
        </p:txBody>
      </p:sp>
      <p:sp>
        <p:nvSpPr>
          <p:cNvPr id="4" name="Text Placeholder 6">
            <a:extLst>
              <a:ext uri="{FF2B5EF4-FFF2-40B4-BE49-F238E27FC236}">
                <a16:creationId xmlns:a16="http://schemas.microsoft.com/office/drawing/2014/main" id="{399C9FAF-1193-AB96-8BCA-6BAB07157028}"/>
              </a:ext>
            </a:extLst>
          </p:cNvPr>
          <p:cNvSpPr>
            <a:spLocks noGrp="1"/>
          </p:cNvSpPr>
          <p:nvPr>
            <p:ph type="body"/>
          </p:nvPr>
        </p:nvSpPr>
        <p:spPr>
          <a:xfrm>
            <a:off x="609600" y="1349376"/>
            <a:ext cx="4632251" cy="1680904"/>
          </a:xfrm>
        </p:spPr>
        <p:txBody>
          <a:bodyPr>
            <a:normAutofit/>
          </a:bodyPr>
          <a:lstStyle/>
          <a:p>
            <a:pPr marL="0" indent="0">
              <a:spcBef>
                <a:spcPts val="0"/>
              </a:spcBef>
              <a:spcAft>
                <a:spcPts val="600"/>
              </a:spcAft>
              <a:buNone/>
            </a:pPr>
            <a:r>
              <a:rPr lang="en-GB" sz="1600" dirty="0">
                <a:solidFill>
                  <a:srgbClr val="7A8C8E"/>
                </a:solidFill>
              </a:rPr>
              <a:t>Clinical Presentation</a:t>
            </a:r>
          </a:p>
          <a:p>
            <a:pPr>
              <a:spcBef>
                <a:spcPts val="0"/>
              </a:spcBef>
              <a:spcAft>
                <a:spcPts val="600"/>
              </a:spcAft>
            </a:pPr>
            <a:r>
              <a:rPr lang="en-US" sz="1600" dirty="0"/>
              <a:t>From birth, precociously wrinkled, sagging skin, large anterior fontanelle, hip dislocation, micro- or macrocephaly</a:t>
            </a:r>
            <a:endParaRPr lang="en-GB" sz="1600" dirty="0"/>
          </a:p>
        </p:txBody>
      </p:sp>
      <p:pic>
        <p:nvPicPr>
          <p:cNvPr id="6" name="Image 5">
            <a:extLst>
              <a:ext uri="{FF2B5EF4-FFF2-40B4-BE49-F238E27FC236}">
                <a16:creationId xmlns:a16="http://schemas.microsoft.com/office/drawing/2014/main" id="{85BCB1D1-E876-E789-F3D0-7C45F53BCAC2}"/>
              </a:ext>
            </a:extLst>
          </p:cNvPr>
          <p:cNvPicPr>
            <a:picLocks noChangeAspect="1"/>
          </p:cNvPicPr>
          <p:nvPr/>
        </p:nvPicPr>
        <p:blipFill>
          <a:blip r:embed="rId2"/>
          <a:stretch>
            <a:fillRect/>
          </a:stretch>
        </p:blipFill>
        <p:spPr>
          <a:xfrm>
            <a:off x="115490" y="6233707"/>
            <a:ext cx="1158340" cy="451143"/>
          </a:xfrm>
          <a:prstGeom prst="rect">
            <a:avLst/>
          </a:prstGeom>
        </p:spPr>
      </p:pic>
    </p:spTree>
    <p:extLst>
      <p:ext uri="{BB962C8B-B14F-4D97-AF65-F5344CB8AC3E}">
        <p14:creationId xmlns:p14="http://schemas.microsoft.com/office/powerpoint/2010/main" val="278634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Comorbidities</a:t>
            </a:r>
          </a:p>
        </p:txBody>
      </p:sp>
      <p:sp>
        <p:nvSpPr>
          <p:cNvPr id="4" name="Text Placeholder 6">
            <a:extLst>
              <a:ext uri="{FF2B5EF4-FFF2-40B4-BE49-F238E27FC236}">
                <a16:creationId xmlns:a16="http://schemas.microsoft.com/office/drawing/2014/main" id="{6990AC7B-0D60-DC65-2FAD-7F4F379CFF58}"/>
              </a:ext>
            </a:extLst>
          </p:cNvPr>
          <p:cNvSpPr>
            <a:spLocks noGrp="1"/>
          </p:cNvSpPr>
          <p:nvPr>
            <p:ph type="body"/>
          </p:nvPr>
        </p:nvSpPr>
        <p:spPr>
          <a:xfrm>
            <a:off x="605760" y="999460"/>
            <a:ext cx="5354280" cy="2237227"/>
          </a:xfrm>
        </p:spPr>
        <p:txBody>
          <a:bodyPr>
            <a:normAutofit fontScale="85000" lnSpcReduction="20000"/>
          </a:bodyPr>
          <a:lstStyle/>
          <a:p>
            <a:pPr marL="0" indent="0">
              <a:spcBef>
                <a:spcPts val="0"/>
              </a:spcBef>
              <a:spcAft>
                <a:spcPts val="600"/>
              </a:spcAft>
              <a:buNone/>
            </a:pPr>
            <a:r>
              <a:rPr lang="en-GB" sz="1900" dirty="0">
                <a:solidFill>
                  <a:srgbClr val="7A8C8E"/>
                </a:solidFill>
              </a:rPr>
              <a:t>Clinical Presentation</a:t>
            </a:r>
          </a:p>
          <a:p>
            <a:pPr marL="360363">
              <a:spcBef>
                <a:spcPts val="0"/>
              </a:spcBef>
              <a:spcAft>
                <a:spcPts val="600"/>
              </a:spcAft>
            </a:pPr>
            <a:r>
              <a:rPr lang="fr-FR" sz="1900" dirty="0" err="1"/>
              <a:t>Mild</a:t>
            </a:r>
            <a:r>
              <a:rPr lang="fr-FR" sz="1900" dirty="0"/>
              <a:t> to </a:t>
            </a:r>
            <a:r>
              <a:rPr lang="fr-FR" sz="1900" dirty="0" err="1"/>
              <a:t>severe</a:t>
            </a:r>
            <a:r>
              <a:rPr lang="fr-FR" sz="1900" dirty="0"/>
              <a:t> mental retardation
</a:t>
            </a:r>
            <a:r>
              <a:rPr lang="fr-FR" sz="1900" dirty="0" err="1"/>
              <a:t>Epileptic</a:t>
            </a:r>
            <a:r>
              <a:rPr lang="fr-FR" sz="1900" dirty="0"/>
              <a:t> </a:t>
            </a:r>
            <a:r>
              <a:rPr lang="fr-FR" sz="1900" dirty="0" err="1"/>
              <a:t>seizures</a:t>
            </a:r>
            <a:r>
              <a:rPr lang="fr-FR" sz="1900" dirty="0"/>
              <a:t>
</a:t>
            </a:r>
            <a:r>
              <a:rPr lang="fr-FR" sz="1900" dirty="0" err="1"/>
              <a:t>Stunting</a:t>
            </a:r>
            <a:r>
              <a:rPr lang="fr-FR" sz="1900" dirty="0"/>
              <a:t>
Eye </a:t>
            </a:r>
            <a:r>
              <a:rPr lang="fr-FR" sz="1900" dirty="0" err="1"/>
              <a:t>disorders</a:t>
            </a:r>
            <a:r>
              <a:rPr lang="fr-FR" sz="1900" dirty="0"/>
              <a:t>
</a:t>
            </a:r>
            <a:r>
              <a:rPr lang="fr-FR" sz="1900" dirty="0" err="1"/>
              <a:t>Osteoporosis</a:t>
            </a:r>
            <a:r>
              <a:rPr lang="fr-FR" sz="1900" dirty="0"/>
              <a:t>
</a:t>
            </a:r>
            <a:r>
              <a:rPr lang="fr-FR" sz="1900" dirty="0" err="1"/>
              <a:t>Late</a:t>
            </a:r>
            <a:r>
              <a:rPr lang="fr-FR" sz="1900" dirty="0"/>
              <a:t> </a:t>
            </a:r>
            <a:r>
              <a:rPr lang="fr-FR" sz="1900" dirty="0" err="1"/>
              <a:t>closing</a:t>
            </a:r>
            <a:r>
              <a:rPr lang="fr-FR" sz="1900" dirty="0"/>
              <a:t> of fontanelles
</a:t>
            </a:r>
            <a:r>
              <a:rPr lang="fr-FR" sz="1900" dirty="0" err="1"/>
              <a:t>Hearing</a:t>
            </a:r>
            <a:r>
              <a:rPr lang="fr-FR" sz="1900" dirty="0"/>
              <a:t> </a:t>
            </a:r>
            <a:r>
              <a:rPr lang="fr-FR" sz="1900" dirty="0" err="1"/>
              <a:t>loss</a:t>
            </a:r>
            <a:r>
              <a:rPr lang="fr-FR" sz="1900" dirty="0"/>
              <a:t>
Joint </a:t>
            </a:r>
            <a:r>
              <a:rPr lang="fr-FR" sz="1900" dirty="0" err="1"/>
              <a:t>disorders</a:t>
            </a:r>
            <a:endParaRPr lang="fr-FR" sz="1800" dirty="0"/>
          </a:p>
        </p:txBody>
      </p:sp>
      <p:sp>
        <p:nvSpPr>
          <p:cNvPr id="6" name="Text Placeholder 7">
            <a:extLst>
              <a:ext uri="{FF2B5EF4-FFF2-40B4-BE49-F238E27FC236}">
                <a16:creationId xmlns:a16="http://schemas.microsoft.com/office/drawing/2014/main" id="{988546BD-0E6A-0C89-2C47-ABEB9990C55C}"/>
              </a:ext>
            </a:extLst>
          </p:cNvPr>
          <p:cNvSpPr txBox="1">
            <a:spLocks/>
          </p:cNvSpPr>
          <p:nvPr/>
        </p:nvSpPr>
        <p:spPr>
          <a:xfrm>
            <a:off x="6231960" y="1083981"/>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needed</a:t>
            </a:r>
          </a:p>
          <a:p>
            <a:pPr>
              <a:spcBef>
                <a:spcPts val="0"/>
              </a:spcBef>
              <a:spcAft>
                <a:spcPts val="600"/>
              </a:spcAft>
            </a:pPr>
            <a:r>
              <a:rPr lang="en-GB" sz="1600" dirty="0"/>
              <a:t>Complete internal check-up</a:t>
            </a:r>
          </a:p>
          <a:p>
            <a:pPr>
              <a:spcBef>
                <a:spcPts val="0"/>
              </a:spcBef>
              <a:spcAft>
                <a:spcPts val="600"/>
              </a:spcAft>
            </a:pPr>
            <a:r>
              <a:rPr lang="en-US" sz="1600" dirty="0"/>
              <a:t>Hearing tests
Ophthalmological tests
Neurological Assessment
Orthopedic Evaluation
Assessment of the level of joint pain</a:t>
            </a:r>
            <a:endParaRPr lang="en-GB" sz="1600" dirty="0"/>
          </a:p>
          <a:p>
            <a:pPr>
              <a:spcBef>
                <a:spcPts val="0"/>
              </a:spcBef>
              <a:spcAft>
                <a:spcPts val="600"/>
              </a:spcAft>
            </a:pPr>
            <a:endParaRPr lang="en-GB" sz="1600" dirty="0"/>
          </a:p>
        </p:txBody>
      </p:sp>
      <p:sp>
        <p:nvSpPr>
          <p:cNvPr id="7" name="Text Placeholder 8">
            <a:extLst>
              <a:ext uri="{FF2B5EF4-FFF2-40B4-BE49-F238E27FC236}">
                <a16:creationId xmlns:a16="http://schemas.microsoft.com/office/drawing/2014/main" id="{231A5A2D-1E53-7089-E149-15DDD189A7FE}"/>
              </a:ext>
            </a:extLst>
          </p:cNvPr>
          <p:cNvSpPr txBox="1">
            <a:spLocks/>
          </p:cNvSpPr>
          <p:nvPr/>
        </p:nvSpPr>
        <p:spPr>
          <a:xfrm>
            <a:off x="605760" y="3240777"/>
            <a:ext cx="5354280" cy="2689743"/>
          </a:xfrm>
          <a:prstGeom prst="rect">
            <a:avLst/>
          </a:prstGeom>
        </p:spPr>
        <p:txBody>
          <a:bodyPr lIns="0" tIns="0" rIns="0" bIns="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550" dirty="0">
                <a:solidFill>
                  <a:srgbClr val="58B6C0"/>
                </a:solidFill>
              </a:rPr>
              <a:t>Patient Needs</a:t>
            </a:r>
          </a:p>
          <a:p>
            <a:pPr>
              <a:spcBef>
                <a:spcPts val="0"/>
              </a:spcBef>
              <a:spcAft>
                <a:spcPts val="600"/>
              </a:spcAft>
            </a:pPr>
            <a:r>
              <a:rPr lang="en-US" sz="1550" dirty="0"/>
              <a:t>Be accompanied and supported during the delivery of the results of internal assessments
Find the experts 
Be supported in the psychological impact of comorbidities (impact of mental retardation)
Be properly informed, in one's mother tongue, about the treatment options for comorbidities
Be informed about the consequences of comorbidities on quality of life (lifestyle, sports practice, etc.)
Psychological care for the patient, parents and siblings</a:t>
            </a:r>
            <a:endParaRPr lang="en-GB" sz="1550" dirty="0"/>
          </a:p>
        </p:txBody>
      </p:sp>
      <p:sp>
        <p:nvSpPr>
          <p:cNvPr id="8" name="Text Placeholder 9">
            <a:extLst>
              <a:ext uri="{FF2B5EF4-FFF2-40B4-BE49-F238E27FC236}">
                <a16:creationId xmlns:a16="http://schemas.microsoft.com/office/drawing/2014/main" id="{61940640-06D5-D89B-9DA3-17981A767302}"/>
              </a:ext>
            </a:extLst>
          </p:cNvPr>
          <p:cNvSpPr txBox="1">
            <a:spLocks/>
          </p:cNvSpPr>
          <p:nvPr/>
        </p:nvSpPr>
        <p:spPr>
          <a:xfrm>
            <a:off x="6231960" y="3414842"/>
            <a:ext cx="5354280" cy="3011358"/>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Access to national or international expertise 
Receive all the necessary information on comorbidities (consequences, possible treatments, impact on quality of life) in their mother tongue
Psychological support for the patient and his or her family
Medico-social support for the impact of comorbidities on quality of life and financial support for this support
Access to adapted sports activities</a:t>
            </a:r>
            <a:endParaRPr lang="en-GB" sz="1600" dirty="0"/>
          </a:p>
          <a:p>
            <a:pPr>
              <a:spcBef>
                <a:spcPts val="0"/>
              </a:spcBef>
              <a:spcAft>
                <a:spcPts val="600"/>
              </a:spcAft>
            </a:pPr>
            <a:endParaRPr lang="en-GB" sz="1600" dirty="0"/>
          </a:p>
          <a:p>
            <a:pPr>
              <a:spcBef>
                <a:spcPts val="0"/>
              </a:spcBef>
              <a:spcAft>
                <a:spcPts val="600"/>
              </a:spcAft>
            </a:pPr>
            <a:endParaRPr lang="en-GB" sz="1600" dirty="0"/>
          </a:p>
        </p:txBody>
      </p:sp>
      <p:pic>
        <p:nvPicPr>
          <p:cNvPr id="2" name="Image 1">
            <a:extLst>
              <a:ext uri="{FF2B5EF4-FFF2-40B4-BE49-F238E27FC236}">
                <a16:creationId xmlns:a16="http://schemas.microsoft.com/office/drawing/2014/main" id="{3A66BE82-4B19-DEF5-0BE5-A015D18EBCF2}"/>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33734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a:xfrm>
            <a:off x="426149" y="313200"/>
            <a:ext cx="9143640" cy="432235"/>
          </a:xfrm>
        </p:spPr>
        <p:txBody>
          <a:bodyPr/>
          <a:lstStyle/>
          <a:p>
            <a:r>
              <a:rPr lang="en-GB" dirty="0"/>
              <a:t>Treatment(s)</a:t>
            </a:r>
          </a:p>
        </p:txBody>
      </p:sp>
      <p:sp>
        <p:nvSpPr>
          <p:cNvPr id="4" name="Text Placeholder 6">
            <a:extLst>
              <a:ext uri="{FF2B5EF4-FFF2-40B4-BE49-F238E27FC236}">
                <a16:creationId xmlns:a16="http://schemas.microsoft.com/office/drawing/2014/main" id="{EA6406CD-32F0-28E4-C3F3-A483551D1D3B}"/>
              </a:ext>
            </a:extLst>
          </p:cNvPr>
          <p:cNvSpPr>
            <a:spLocks noGrp="1"/>
          </p:cNvSpPr>
          <p:nvPr>
            <p:ph type="body"/>
          </p:nvPr>
        </p:nvSpPr>
        <p:spPr>
          <a:xfrm>
            <a:off x="609480" y="1125554"/>
            <a:ext cx="5354280" cy="2152706"/>
          </a:xfrm>
        </p:spPr>
        <p:txBody>
          <a:bodyPr>
            <a:normAutofit/>
          </a:bodyPr>
          <a:lstStyle/>
          <a:p>
            <a:pPr marL="0" indent="0">
              <a:spcBef>
                <a:spcPts val="0"/>
              </a:spcBef>
              <a:spcAft>
                <a:spcPts val="600"/>
              </a:spcAft>
              <a:buNone/>
            </a:pPr>
            <a:r>
              <a:rPr lang="en-GB" sz="1600" dirty="0">
                <a:solidFill>
                  <a:srgbClr val="7A8C8E"/>
                </a:solidFill>
              </a:rPr>
              <a:t>Clinical Presentation</a:t>
            </a:r>
          </a:p>
          <a:p>
            <a:pPr marL="0" indent="0">
              <a:spcBef>
                <a:spcPts val="0"/>
              </a:spcBef>
              <a:spcAft>
                <a:spcPts val="600"/>
              </a:spcAft>
              <a:buNone/>
            </a:pPr>
            <a:r>
              <a:rPr lang="en-US" sz="1600" dirty="0"/>
              <a:t>According to the comorbidities identified</a:t>
            </a:r>
            <a:endParaRPr lang="en-GB" sz="1600" dirty="0"/>
          </a:p>
        </p:txBody>
      </p:sp>
      <p:sp>
        <p:nvSpPr>
          <p:cNvPr id="6" name="Text Placeholder 7">
            <a:extLst>
              <a:ext uri="{FF2B5EF4-FFF2-40B4-BE49-F238E27FC236}">
                <a16:creationId xmlns:a16="http://schemas.microsoft.com/office/drawing/2014/main" id="{1F110EA8-8CDC-6247-8BBB-192B350E03CB}"/>
              </a:ext>
            </a:extLst>
          </p:cNvPr>
          <p:cNvSpPr txBox="1">
            <a:spLocks/>
          </p:cNvSpPr>
          <p:nvPr/>
        </p:nvSpPr>
        <p:spPr>
          <a:xfrm>
            <a:off x="5960040" y="1042154"/>
            <a:ext cx="5622480" cy="2152706"/>
          </a:xfrm>
          <a:prstGeom prst="rect">
            <a:avLst/>
          </a:prstGeom>
        </p:spPr>
        <p:txBody>
          <a:bodyPr lIns="0" tIns="0" rIns="0" bIns="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ts val="0"/>
              </a:spcBef>
              <a:buNone/>
            </a:pPr>
            <a:r>
              <a:rPr lang="en-US" sz="2300" dirty="0">
                <a:solidFill>
                  <a:srgbClr val="75BDA7"/>
                </a:solidFill>
              </a:rPr>
              <a:t>Actions Needed According to the Comorbidities Identified</a:t>
            </a:r>
            <a:r>
              <a:rPr lang="en-GB" sz="2300" dirty="0">
                <a:solidFill>
                  <a:srgbClr val="75BDA7"/>
                </a:solidFill>
              </a:rPr>
              <a:t>:</a:t>
            </a:r>
          </a:p>
          <a:p>
            <a:pPr>
              <a:lnSpc>
                <a:spcPct val="120000"/>
              </a:lnSpc>
              <a:spcBef>
                <a:spcPts val="0"/>
              </a:spcBef>
            </a:pPr>
            <a:r>
              <a:rPr lang="en-US" sz="2300" dirty="0"/>
              <a:t>Symptomatic treatment of skeletal disorders (</a:t>
            </a:r>
            <a:r>
              <a:rPr lang="en-US" sz="2300" dirty="0" err="1"/>
              <a:t>Orthopaedic</a:t>
            </a:r>
            <a:r>
              <a:rPr lang="en-US" sz="2300" dirty="0"/>
              <a:t> surgery, Physiotherapy)
Treatment of sensory disorders (Ophthalmology, Hearing Aid, Speech Therapy
Management of mental retardation (appropriate care, assessment of evolution and severity)
Treatment of wrinkles and excess skin</a:t>
            </a:r>
            <a:endParaRPr lang="en-GB" sz="1600" dirty="0"/>
          </a:p>
        </p:txBody>
      </p:sp>
      <p:sp>
        <p:nvSpPr>
          <p:cNvPr id="7" name="Text Placeholder 8">
            <a:extLst>
              <a:ext uri="{FF2B5EF4-FFF2-40B4-BE49-F238E27FC236}">
                <a16:creationId xmlns:a16="http://schemas.microsoft.com/office/drawing/2014/main" id="{22A54E31-ACB8-1C9C-A688-B49B250D47B5}"/>
              </a:ext>
            </a:extLst>
          </p:cNvPr>
          <p:cNvSpPr txBox="1">
            <a:spLocks/>
          </p:cNvSpPr>
          <p:nvPr/>
        </p:nvSpPr>
        <p:spPr>
          <a:xfrm>
            <a:off x="605760" y="3361660"/>
            <a:ext cx="5354280" cy="25790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58B6C0"/>
                </a:solidFill>
              </a:rPr>
              <a:t>Patient Needs</a:t>
            </a:r>
          </a:p>
          <a:p>
            <a:pPr>
              <a:spcBef>
                <a:spcPts val="0"/>
              </a:spcBef>
              <a:spcAft>
                <a:spcPts val="600"/>
              </a:spcAft>
            </a:pPr>
            <a:r>
              <a:rPr lang="en-US" sz="1600" dirty="0"/>
              <a:t>Be properly referred to the CL experts for each of the associated comorbidities
Find expert specialists
Psychological support
Medico-social support
Continued follow-up in the transition from child to adult
Information on options and reservations for the treatment of wrinkles and excess skin</a:t>
            </a:r>
            <a:endParaRPr lang="en-GB" sz="1600" dirty="0"/>
          </a:p>
        </p:txBody>
      </p:sp>
      <p:sp>
        <p:nvSpPr>
          <p:cNvPr id="8" name="Text Placeholder 9">
            <a:extLst>
              <a:ext uri="{FF2B5EF4-FFF2-40B4-BE49-F238E27FC236}">
                <a16:creationId xmlns:a16="http://schemas.microsoft.com/office/drawing/2014/main" id="{48F96A03-FB5F-02B0-55C5-0C9B1E699554}"/>
              </a:ext>
            </a:extLst>
          </p:cNvPr>
          <p:cNvSpPr txBox="1">
            <a:spLocks/>
          </p:cNvSpPr>
          <p:nvPr/>
        </p:nvSpPr>
        <p:spPr>
          <a:xfrm>
            <a:off x="5960040" y="3315250"/>
            <a:ext cx="5544388" cy="2861340"/>
          </a:xfrm>
          <a:prstGeom prst="rect">
            <a:avLst/>
          </a:prstGeom>
        </p:spPr>
        <p:txBody>
          <a:bodyPr lIns="0" tIns="0" rIns="0" bIns="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International map of experts according to identified comorbidities
Multidisciplinary care throughout life
Reliable information on reconstructive surgery options 
Accompaniment and tutoring, adapted to mental retardation
Medical and social support in adulthood
Psychological support for the patient and his or her family
Sharing experience with peers (disease association)
Surveillance/follow-up of comorbidities</a:t>
            </a:r>
            <a:endParaRPr lang="en-GB" sz="1600" dirty="0"/>
          </a:p>
        </p:txBody>
      </p:sp>
      <p:pic>
        <p:nvPicPr>
          <p:cNvPr id="2" name="Image 1">
            <a:extLst>
              <a:ext uri="{FF2B5EF4-FFF2-40B4-BE49-F238E27FC236}">
                <a16:creationId xmlns:a16="http://schemas.microsoft.com/office/drawing/2014/main" id="{C330B74E-561E-BEA6-EBB9-F3DF6722AE27}"/>
              </a:ext>
            </a:extLst>
          </p:cNvPr>
          <p:cNvPicPr>
            <a:picLocks noChangeAspect="1"/>
          </p:cNvPicPr>
          <p:nvPr/>
        </p:nvPicPr>
        <p:blipFill>
          <a:blip r:embed="rId2"/>
          <a:stretch>
            <a:fillRect/>
          </a:stretch>
        </p:blipFill>
        <p:spPr>
          <a:xfrm>
            <a:off x="26590" y="6319228"/>
            <a:ext cx="1158340" cy="451143"/>
          </a:xfrm>
          <a:prstGeom prst="rect">
            <a:avLst/>
          </a:prstGeom>
        </p:spPr>
      </p:pic>
    </p:spTree>
    <p:extLst>
      <p:ext uri="{BB962C8B-B14F-4D97-AF65-F5344CB8AC3E}">
        <p14:creationId xmlns:p14="http://schemas.microsoft.com/office/powerpoint/2010/main" val="85940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Planning Familial</a:t>
            </a:r>
          </a:p>
        </p:txBody>
      </p:sp>
      <p:sp>
        <p:nvSpPr>
          <p:cNvPr id="4" name="Text Placeholder 6">
            <a:extLst>
              <a:ext uri="{FF2B5EF4-FFF2-40B4-BE49-F238E27FC236}">
                <a16:creationId xmlns:a16="http://schemas.microsoft.com/office/drawing/2014/main" id="{33B22DC9-5697-DFD9-7A54-ABF348CCE5E6}"/>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Clinical Presentation</a:t>
            </a:r>
          </a:p>
          <a:p>
            <a:pPr>
              <a:spcBef>
                <a:spcPts val="0"/>
              </a:spcBef>
              <a:spcAft>
                <a:spcPts val="600"/>
              </a:spcAft>
            </a:pPr>
            <a:r>
              <a:rPr lang="en-US" sz="1600" dirty="0"/>
              <a:t>Puberty
Desire to have a child
Questioning Genetic Transmission
Pregnancy</a:t>
            </a:r>
            <a:endParaRPr lang="en-GB" sz="1600" dirty="0"/>
          </a:p>
        </p:txBody>
      </p:sp>
      <p:sp>
        <p:nvSpPr>
          <p:cNvPr id="6" name="Text Placeholder 7">
            <a:extLst>
              <a:ext uri="{FF2B5EF4-FFF2-40B4-BE49-F238E27FC236}">
                <a16:creationId xmlns:a16="http://schemas.microsoft.com/office/drawing/2014/main" id="{9D6B288F-FC31-B7D3-15E8-85176D88ECF2}"/>
              </a:ext>
            </a:extLst>
          </p:cNvPr>
          <p:cNvSpPr txBox="1">
            <a:spLocks/>
          </p:cNvSpPr>
          <p:nvPr/>
        </p:nvSpPr>
        <p:spPr>
          <a:xfrm>
            <a:off x="622824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needed</a:t>
            </a:r>
          </a:p>
          <a:p>
            <a:pPr>
              <a:spcBef>
                <a:spcPts val="0"/>
              </a:spcBef>
              <a:spcAft>
                <a:spcPts val="600"/>
              </a:spcAft>
            </a:pPr>
            <a:r>
              <a:rPr lang="en-US" sz="1600" dirty="0"/>
              <a:t>Answering questions, even anticipating them
Provide the necessary information
Patient education/training in genetic transmission
Information on the risks associated with pregnancy</a:t>
            </a:r>
            <a:endParaRPr lang="en-GB" sz="1600" dirty="0"/>
          </a:p>
        </p:txBody>
      </p:sp>
      <p:sp>
        <p:nvSpPr>
          <p:cNvPr id="7" name="Text Placeholder 8">
            <a:extLst>
              <a:ext uri="{FF2B5EF4-FFF2-40B4-BE49-F238E27FC236}">
                <a16:creationId xmlns:a16="http://schemas.microsoft.com/office/drawing/2014/main" id="{DF018E6B-DA96-BC4C-F0EC-10AA3C6DFABD}"/>
              </a:ext>
            </a:extLst>
          </p:cNvPr>
          <p:cNvSpPr txBox="1">
            <a:spLocks/>
          </p:cNvSpPr>
          <p:nvPr/>
        </p:nvSpPr>
        <p:spPr>
          <a:xfrm>
            <a:off x="609480" y="3682080"/>
            <a:ext cx="5354280" cy="2152706"/>
          </a:xfrm>
          <a:prstGeom prst="rect">
            <a:avLst/>
          </a:prstGeom>
        </p:spPr>
        <p:txBody>
          <a:bodyPr lIns="0" tIns="0" rIns="0" bIns="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58B6C0"/>
                </a:solidFill>
              </a:rPr>
              <a:t>Patient Needs</a:t>
            </a:r>
          </a:p>
          <a:p>
            <a:pPr>
              <a:spcBef>
                <a:spcPts val="0"/>
              </a:spcBef>
              <a:spcAft>
                <a:spcPts val="600"/>
              </a:spcAft>
            </a:pPr>
            <a:r>
              <a:rPr lang="en-US" sz="1600" dirty="0"/>
              <a:t>Be informed from puberty of the impact of the disease on pregnancy (transmission, risks to the mother, possible options)
Sharing of experience and advice on family planning,
Procedure to follow in case of desire to have a child (prenatal test, invitro fertilization, preimplantation diagnosis, etc.)
Psychological support for decision-making</a:t>
            </a:r>
            <a:endParaRPr lang="en-GB" sz="1600" dirty="0"/>
          </a:p>
        </p:txBody>
      </p:sp>
      <p:sp>
        <p:nvSpPr>
          <p:cNvPr id="8" name="Text Placeholder 9">
            <a:extLst>
              <a:ext uri="{FF2B5EF4-FFF2-40B4-BE49-F238E27FC236}">
                <a16:creationId xmlns:a16="http://schemas.microsoft.com/office/drawing/2014/main" id="{25A530ED-8485-BFF7-8999-EF30BCDE24D5}"/>
              </a:ext>
            </a:extLst>
          </p:cNvPr>
          <p:cNvSpPr txBox="1">
            <a:spLocks/>
          </p:cNvSpPr>
          <p:nvPr/>
        </p:nvSpPr>
        <p:spPr>
          <a:xfrm>
            <a:off x="622824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Consideration and support for future parents' choices
Expert obstetrician-gynecologists
Patient informed of options and consequences
Information on the risks associated with the comorbidities identified</a:t>
            </a:r>
            <a:endParaRPr lang="en-GB" sz="1600" dirty="0"/>
          </a:p>
        </p:txBody>
      </p:sp>
      <p:pic>
        <p:nvPicPr>
          <p:cNvPr id="2" name="Image 1">
            <a:extLst>
              <a:ext uri="{FF2B5EF4-FFF2-40B4-BE49-F238E27FC236}">
                <a16:creationId xmlns:a16="http://schemas.microsoft.com/office/drawing/2014/main" id="{E4B5BF3C-6DB6-EC03-44C7-5E1F4212C2FA}"/>
              </a:ext>
            </a:extLst>
          </p:cNvPr>
          <p:cNvPicPr>
            <a:picLocks noChangeAspect="1"/>
          </p:cNvPicPr>
          <p:nvPr/>
        </p:nvPicPr>
        <p:blipFill>
          <a:blip r:embed="rId2"/>
          <a:stretch>
            <a:fillRect/>
          </a:stretch>
        </p:blipFill>
        <p:spPr>
          <a:xfrm>
            <a:off x="30310" y="6319228"/>
            <a:ext cx="1158340" cy="451143"/>
          </a:xfrm>
          <a:prstGeom prst="rect">
            <a:avLst/>
          </a:prstGeom>
        </p:spPr>
      </p:pic>
    </p:spTree>
    <p:extLst>
      <p:ext uri="{BB962C8B-B14F-4D97-AF65-F5344CB8AC3E}">
        <p14:creationId xmlns:p14="http://schemas.microsoft.com/office/powerpoint/2010/main" val="3181613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US" dirty="0"/>
              <a:t>Psychological Follow-up and Follow-up Care</a:t>
            </a:r>
            <a:endParaRPr lang="en-GB" dirty="0"/>
          </a:p>
        </p:txBody>
      </p:sp>
      <p:sp>
        <p:nvSpPr>
          <p:cNvPr id="4" name="Text Placeholder 6">
            <a:extLst>
              <a:ext uri="{FF2B5EF4-FFF2-40B4-BE49-F238E27FC236}">
                <a16:creationId xmlns:a16="http://schemas.microsoft.com/office/drawing/2014/main" id="{C53F7987-EA9E-D86F-8210-847232AA93DD}"/>
              </a:ext>
            </a:extLst>
          </p:cNvPr>
          <p:cNvSpPr>
            <a:spLocks noGrp="1"/>
          </p:cNvSpPr>
          <p:nvPr>
            <p:ph type="body"/>
          </p:nvPr>
        </p:nvSpPr>
        <p:spPr>
          <a:xfrm>
            <a:off x="609480" y="1023104"/>
            <a:ext cx="5354280" cy="2251724"/>
          </a:xfrm>
        </p:spPr>
        <p:txBody>
          <a:bodyPr>
            <a:normAutofit/>
          </a:bodyPr>
          <a:lstStyle/>
          <a:p>
            <a:pPr marL="0" indent="0">
              <a:spcBef>
                <a:spcPts val="0"/>
              </a:spcBef>
              <a:spcAft>
                <a:spcPts val="600"/>
              </a:spcAft>
              <a:buNone/>
            </a:pPr>
            <a:r>
              <a:rPr lang="en-GB" sz="1600" dirty="0">
                <a:solidFill>
                  <a:srgbClr val="7A8C8E"/>
                </a:solidFill>
              </a:rPr>
              <a:t>Clinical Presentation</a:t>
            </a:r>
          </a:p>
          <a:p>
            <a:pPr>
              <a:spcBef>
                <a:spcPts val="0"/>
              </a:spcBef>
              <a:spcAft>
                <a:spcPts val="600"/>
              </a:spcAft>
            </a:pPr>
            <a:r>
              <a:rPr lang="en-US" sz="1600" dirty="0"/>
              <a:t>Psychological state of the patient and evolution over the years,
Impact of information received (comorbidities)
Burden of the gaze of others
Social and professional impact
Patient Mental Health
Evolution of comorbidities</a:t>
            </a:r>
            <a:endParaRPr lang="en-GB" sz="1600" dirty="0"/>
          </a:p>
        </p:txBody>
      </p:sp>
      <p:sp>
        <p:nvSpPr>
          <p:cNvPr id="6" name="Text Placeholder 7">
            <a:extLst>
              <a:ext uri="{FF2B5EF4-FFF2-40B4-BE49-F238E27FC236}">
                <a16:creationId xmlns:a16="http://schemas.microsoft.com/office/drawing/2014/main" id="{B5F34B99-E7B3-421A-62EE-7BD5C3553DC8}"/>
              </a:ext>
            </a:extLst>
          </p:cNvPr>
          <p:cNvSpPr txBox="1">
            <a:spLocks/>
          </p:cNvSpPr>
          <p:nvPr/>
        </p:nvSpPr>
        <p:spPr>
          <a:xfrm>
            <a:off x="6231960" y="1023104"/>
            <a:ext cx="5354280" cy="2152706"/>
          </a:xfrm>
          <a:prstGeom prst="rect">
            <a:avLst/>
          </a:prstGeom>
        </p:spPr>
        <p:txBody>
          <a:bodyPr lIns="0" tIns="0" rIns="0" bIns="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800" dirty="0">
                <a:solidFill>
                  <a:srgbClr val="75BDA7"/>
                </a:solidFill>
              </a:rPr>
              <a:t>Actions needed</a:t>
            </a:r>
          </a:p>
          <a:p>
            <a:pPr>
              <a:spcBef>
                <a:spcPts val="0"/>
              </a:spcBef>
              <a:spcAft>
                <a:spcPts val="600"/>
              </a:spcAft>
            </a:pPr>
            <a:r>
              <a:rPr lang="en-GB" sz="1800" dirty="0"/>
              <a:t>Taking into account psychosocial challenges (school, work, social life)
Consideration of quality of life
Skin Health Education
Environmental impact and "risky" behaviour (tobacco, diet, sports) 
Comorbidity surveillance
 Epileptic seizures
Psychosocial support</a:t>
            </a:r>
          </a:p>
        </p:txBody>
      </p:sp>
      <p:sp>
        <p:nvSpPr>
          <p:cNvPr id="7" name="Text Placeholder 8">
            <a:extLst>
              <a:ext uri="{FF2B5EF4-FFF2-40B4-BE49-F238E27FC236}">
                <a16:creationId xmlns:a16="http://schemas.microsoft.com/office/drawing/2014/main" id="{AB125696-CDAA-D896-22C3-D3994C511354}"/>
              </a:ext>
            </a:extLst>
          </p:cNvPr>
          <p:cNvSpPr txBox="1">
            <a:spLocks/>
          </p:cNvSpPr>
          <p:nvPr/>
        </p:nvSpPr>
        <p:spPr>
          <a:xfrm>
            <a:off x="609480" y="3682080"/>
            <a:ext cx="5354280" cy="2152706"/>
          </a:xfrm>
          <a:prstGeom prst="rect">
            <a:avLst/>
          </a:prstGeom>
        </p:spPr>
        <p:txBody>
          <a:bodyPr lIns="0" tIns="0" rIns="0" bIns="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Font typeface="Arial" panose="020B0604020202020204" pitchFamily="34" charset="0"/>
              <a:buNone/>
            </a:pPr>
            <a:r>
              <a:rPr lang="en-GB" sz="1600" dirty="0" err="1">
                <a:solidFill>
                  <a:srgbClr val="58B6C0"/>
                </a:solidFill>
              </a:rPr>
              <a:t>Besoins</a:t>
            </a:r>
            <a:r>
              <a:rPr lang="en-GB" sz="1600" dirty="0">
                <a:solidFill>
                  <a:srgbClr val="58B6C0"/>
                </a:solidFill>
              </a:rPr>
              <a:t> du Patient </a:t>
            </a:r>
          </a:p>
          <a:p>
            <a:pPr>
              <a:spcBef>
                <a:spcPts val="0"/>
              </a:spcBef>
              <a:spcAft>
                <a:spcPts val="600"/>
              </a:spcAft>
            </a:pPr>
            <a:r>
              <a:rPr lang="en-US" sz="1600" dirty="0"/>
              <a:t>Information on the various therapies available and support in self-esteem
Coordinated child/adult transition without a break in follow-up
Improvement of quality of life on all levels (relational, professional, family, intimate, etc.)
Knowledge of the tools/resources available at each age of life (sports, social activities)
Specific emergency card</a:t>
            </a:r>
            <a:endParaRPr lang="en-GB" sz="1600" dirty="0"/>
          </a:p>
        </p:txBody>
      </p:sp>
      <p:sp>
        <p:nvSpPr>
          <p:cNvPr id="8" name="Text Placeholder 9">
            <a:extLst>
              <a:ext uri="{FF2B5EF4-FFF2-40B4-BE49-F238E27FC236}">
                <a16:creationId xmlns:a16="http://schemas.microsoft.com/office/drawing/2014/main" id="{583F7916-FE04-CCEC-77A8-954DC78250BC}"/>
              </a:ext>
            </a:extLst>
          </p:cNvPr>
          <p:cNvSpPr txBox="1">
            <a:spLocks/>
          </p:cNvSpPr>
          <p:nvPr/>
        </p:nvSpPr>
        <p:spPr>
          <a:xfrm>
            <a:off x="6231960" y="3453480"/>
            <a:ext cx="5354280" cy="2756820"/>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Long-term support in acceptance and self-image
Access and coverage of various possible therapies
Informed social environment
Support for the whole family
Access to information in one's own language
Psychotherapists who are experts in the impact of dermatological diseases on quality of life and their psychosocial burden</a:t>
            </a:r>
            <a:endParaRPr lang="en-GB" sz="1600" dirty="0"/>
          </a:p>
        </p:txBody>
      </p:sp>
      <p:pic>
        <p:nvPicPr>
          <p:cNvPr id="2" name="Image 1">
            <a:extLst>
              <a:ext uri="{FF2B5EF4-FFF2-40B4-BE49-F238E27FC236}">
                <a16:creationId xmlns:a16="http://schemas.microsoft.com/office/drawing/2014/main" id="{5C1E03F1-019E-7314-5030-107AF7EFA291}"/>
              </a:ext>
            </a:extLst>
          </p:cNvPr>
          <p:cNvPicPr>
            <a:picLocks noChangeAspect="1"/>
          </p:cNvPicPr>
          <p:nvPr/>
        </p:nvPicPr>
        <p:blipFill>
          <a:blip r:embed="rId2"/>
          <a:stretch>
            <a:fillRect/>
          </a:stretch>
        </p:blipFill>
        <p:spPr>
          <a:xfrm>
            <a:off x="30310" y="6284568"/>
            <a:ext cx="1158340" cy="451143"/>
          </a:xfrm>
          <a:prstGeom prst="rect">
            <a:avLst/>
          </a:prstGeom>
        </p:spPr>
      </p:pic>
    </p:spTree>
    <p:extLst>
      <p:ext uri="{BB962C8B-B14F-4D97-AF65-F5344CB8AC3E}">
        <p14:creationId xmlns:p14="http://schemas.microsoft.com/office/powerpoint/2010/main" val="137288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D1F358-F041-B7DF-0F48-1926682BB88A}"/>
              </a:ext>
            </a:extLst>
          </p:cNvPr>
          <p:cNvSpPr>
            <a:spLocks noGrp="1"/>
          </p:cNvSpPr>
          <p:nvPr>
            <p:ph type="title" idx="10"/>
          </p:nvPr>
        </p:nvSpPr>
        <p:spPr/>
        <p:txBody>
          <a:bodyPr/>
          <a:lstStyle/>
          <a:p>
            <a:r>
              <a:rPr lang="en-GB" dirty="0"/>
              <a:t>Lethal Risks</a:t>
            </a:r>
          </a:p>
        </p:txBody>
      </p:sp>
      <p:sp>
        <p:nvSpPr>
          <p:cNvPr id="4" name="Text Placeholder 6">
            <a:extLst>
              <a:ext uri="{FF2B5EF4-FFF2-40B4-BE49-F238E27FC236}">
                <a16:creationId xmlns:a16="http://schemas.microsoft.com/office/drawing/2014/main" id="{F4E8BC57-8C5B-3B24-CF73-02D1156C7445}"/>
              </a:ext>
            </a:extLst>
          </p:cNvPr>
          <p:cNvSpPr>
            <a:spLocks noGrp="1"/>
          </p:cNvSpPr>
          <p:nvPr>
            <p:ph type="body"/>
          </p:nvPr>
        </p:nvSpPr>
        <p:spPr>
          <a:xfrm>
            <a:off x="609480" y="1348654"/>
            <a:ext cx="5354280" cy="2152706"/>
          </a:xfrm>
        </p:spPr>
        <p:txBody>
          <a:bodyPr>
            <a:normAutofit/>
          </a:bodyPr>
          <a:lstStyle/>
          <a:p>
            <a:pPr marL="0" indent="0">
              <a:spcBef>
                <a:spcPts val="0"/>
              </a:spcBef>
              <a:spcAft>
                <a:spcPts val="600"/>
              </a:spcAft>
              <a:buNone/>
            </a:pPr>
            <a:r>
              <a:rPr lang="en-GB" sz="1600" dirty="0">
                <a:solidFill>
                  <a:srgbClr val="7A8C8E"/>
                </a:solidFill>
              </a:rPr>
              <a:t>Clinical Presentation</a:t>
            </a:r>
          </a:p>
          <a:p>
            <a:pPr>
              <a:spcBef>
                <a:spcPts val="0"/>
              </a:spcBef>
              <a:spcAft>
                <a:spcPts val="600"/>
              </a:spcAft>
            </a:pPr>
            <a:r>
              <a:rPr lang="en-US" sz="1600" dirty="0"/>
              <a:t>Suicidal thoughts
Rupture of social interaction
Solitude
Isolation</a:t>
            </a:r>
            <a:endParaRPr lang="en-GB" sz="1600" dirty="0"/>
          </a:p>
        </p:txBody>
      </p:sp>
      <p:sp>
        <p:nvSpPr>
          <p:cNvPr id="6" name="Text Placeholder 7">
            <a:extLst>
              <a:ext uri="{FF2B5EF4-FFF2-40B4-BE49-F238E27FC236}">
                <a16:creationId xmlns:a16="http://schemas.microsoft.com/office/drawing/2014/main" id="{3CF967AE-4412-41E6-0163-D0136FAA608B}"/>
              </a:ext>
            </a:extLst>
          </p:cNvPr>
          <p:cNvSpPr txBox="1">
            <a:spLocks/>
          </p:cNvSpPr>
          <p:nvPr/>
        </p:nvSpPr>
        <p:spPr>
          <a:xfrm>
            <a:off x="6231960" y="1348654"/>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75BDA7"/>
                </a:solidFill>
              </a:rPr>
              <a:t>Actions needed</a:t>
            </a:r>
          </a:p>
          <a:p>
            <a:pPr>
              <a:spcBef>
                <a:spcPts val="0"/>
              </a:spcBef>
              <a:spcAft>
                <a:spcPts val="600"/>
              </a:spcAft>
            </a:pPr>
            <a:r>
              <a:rPr lang="en-US" sz="1600" dirty="0"/>
              <a:t>Pay attention to the psychological impact of the disease
Ensure that the patient is properly cared for</a:t>
            </a:r>
            <a:endParaRPr lang="en-GB" sz="1600" dirty="0"/>
          </a:p>
        </p:txBody>
      </p:sp>
      <p:sp>
        <p:nvSpPr>
          <p:cNvPr id="7" name="Text Placeholder 8">
            <a:extLst>
              <a:ext uri="{FF2B5EF4-FFF2-40B4-BE49-F238E27FC236}">
                <a16:creationId xmlns:a16="http://schemas.microsoft.com/office/drawing/2014/main" id="{8F876E0F-FF12-80F6-F495-9032F8EC325A}"/>
              </a:ext>
            </a:extLst>
          </p:cNvPr>
          <p:cNvSpPr txBox="1">
            <a:spLocks/>
          </p:cNvSpPr>
          <p:nvPr/>
        </p:nvSpPr>
        <p:spPr>
          <a:xfrm>
            <a:off x="609480"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58B6C0"/>
                </a:solidFill>
              </a:rPr>
              <a:t>Patient Needs</a:t>
            </a:r>
          </a:p>
          <a:p>
            <a:pPr>
              <a:spcBef>
                <a:spcPts val="0"/>
              </a:spcBef>
              <a:spcAft>
                <a:spcPts val="600"/>
              </a:spcAft>
            </a:pPr>
            <a:r>
              <a:rPr lang="en-US" sz="1600" dirty="0"/>
              <a:t>Appropriate support and care
Support for the patient and those around him
Specially trained counselors</a:t>
            </a:r>
            <a:endParaRPr lang="en-GB" sz="1600" dirty="0"/>
          </a:p>
        </p:txBody>
      </p:sp>
      <p:sp>
        <p:nvSpPr>
          <p:cNvPr id="8" name="Text Placeholder 9">
            <a:extLst>
              <a:ext uri="{FF2B5EF4-FFF2-40B4-BE49-F238E27FC236}">
                <a16:creationId xmlns:a16="http://schemas.microsoft.com/office/drawing/2014/main" id="{1E2DB24B-FEC6-580C-AED0-E37AAAAE5D85}"/>
              </a:ext>
            </a:extLst>
          </p:cNvPr>
          <p:cNvSpPr txBox="1">
            <a:spLocks/>
          </p:cNvSpPr>
          <p:nvPr/>
        </p:nvSpPr>
        <p:spPr>
          <a:xfrm>
            <a:off x="6228242" y="3682080"/>
            <a:ext cx="5354280" cy="2152706"/>
          </a:xfrm>
          <a:prstGeom prst="rect">
            <a:avLst/>
          </a:prstGeom>
        </p:spPr>
        <p:txBody>
          <a:bodyPr lIns="0" tIns="0" rIns="0" bIns="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600"/>
              </a:spcAft>
              <a:buNone/>
            </a:pPr>
            <a:r>
              <a:rPr lang="en-GB" sz="1600" dirty="0">
                <a:solidFill>
                  <a:srgbClr val="00B0F0"/>
                </a:solidFill>
              </a:rPr>
              <a:t>Ideal Situation &amp; Support</a:t>
            </a:r>
          </a:p>
          <a:p>
            <a:pPr>
              <a:spcBef>
                <a:spcPts val="0"/>
              </a:spcBef>
              <a:spcAft>
                <a:spcPts val="600"/>
              </a:spcAft>
            </a:pPr>
            <a:r>
              <a:rPr lang="en-US" sz="1600" dirty="0"/>
              <a:t>Connection with specialized services/experts
Regular support from expert peers
Support from loved ones</a:t>
            </a:r>
            <a:endParaRPr lang="en-GB" sz="1600" dirty="0"/>
          </a:p>
        </p:txBody>
      </p:sp>
      <p:pic>
        <p:nvPicPr>
          <p:cNvPr id="12" name="Image 11">
            <a:extLst>
              <a:ext uri="{FF2B5EF4-FFF2-40B4-BE49-F238E27FC236}">
                <a16:creationId xmlns:a16="http://schemas.microsoft.com/office/drawing/2014/main" id="{A0FEA24D-E67D-1DA9-F0F2-53FE0F64B831}"/>
              </a:ext>
            </a:extLst>
          </p:cNvPr>
          <p:cNvPicPr>
            <a:picLocks noChangeAspect="1"/>
          </p:cNvPicPr>
          <p:nvPr/>
        </p:nvPicPr>
        <p:blipFill>
          <a:blip r:embed="rId2"/>
          <a:stretch>
            <a:fillRect/>
          </a:stretch>
        </p:blipFill>
        <p:spPr>
          <a:xfrm>
            <a:off x="30310" y="6244339"/>
            <a:ext cx="1158340" cy="451143"/>
          </a:xfrm>
          <a:prstGeom prst="rect">
            <a:avLst/>
          </a:prstGeom>
        </p:spPr>
      </p:pic>
    </p:spTree>
    <p:extLst>
      <p:ext uri="{BB962C8B-B14F-4D97-AF65-F5344CB8AC3E}">
        <p14:creationId xmlns:p14="http://schemas.microsoft.com/office/powerpoint/2010/main" val="3360673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00ACCD"/>
      </a:accent1>
      <a:accent2>
        <a:srgbClr val="00519C"/>
      </a:accent2>
      <a:accent3>
        <a:srgbClr val="55BE8C"/>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1576</TotalTime>
  <Words>1370</Words>
  <Application>Microsoft Office PowerPoint</Application>
  <PresentationFormat>Grand écran</PresentationFormat>
  <Paragraphs>109</Paragraphs>
  <Slides>10</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10</vt:i4>
      </vt:variant>
    </vt:vector>
  </HeadingPairs>
  <TitlesOfParts>
    <vt:vector size="21" baseType="lpstr">
      <vt:lpstr>Andika</vt:lpstr>
      <vt:lpstr>Arial</vt:lpstr>
      <vt:lpstr>Calibri</vt:lpstr>
      <vt:lpstr>Franklin Gothic Book</vt:lpstr>
      <vt:lpstr>Lato Light</vt:lpstr>
      <vt:lpstr>Poppins</vt:lpstr>
      <vt:lpstr>Symbol</vt:lpstr>
      <vt:lpstr>Tahoma</vt:lpstr>
      <vt:lpstr>Times New Roman</vt:lpstr>
      <vt:lpstr>Wingdings</vt:lpstr>
      <vt:lpstr>Office Theme</vt:lpstr>
      <vt:lpstr>ERN Patient JOURNEY</vt:lpstr>
      <vt:lpstr>Overview of the Patient Journey</vt:lpstr>
      <vt:lpstr>Pre-Diagnosis and First Symptoms</vt:lpstr>
      <vt:lpstr>Diagnostic</vt:lpstr>
      <vt:lpstr>Comorbidities</vt:lpstr>
      <vt:lpstr>Treatment(s)</vt:lpstr>
      <vt:lpstr>Planning Familial</vt:lpstr>
      <vt:lpstr>Psychological Follow-up and Follow-up Care</vt:lpstr>
      <vt:lpstr>Lethal Risks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Jen Tidman</dc:creator>
  <dc:description/>
  <cp:lastModifiedBy>marie-claude Boiteux</cp:lastModifiedBy>
  <cp:revision>38</cp:revision>
  <cp:lastPrinted>2025-09-11T14:45:35Z</cp:lastPrinted>
  <dcterms:created xsi:type="dcterms:W3CDTF">2022-09-06T15:17:20Z</dcterms:created>
  <dcterms:modified xsi:type="dcterms:W3CDTF">2026-01-28T13:05:44Z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ntentTypeId">
    <vt:lpwstr>0x010100D826D81C5FE4E64D8D994B410E4529C3</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Widescreen</vt:lpwstr>
  </property>
  <property fmtid="{D5CDD505-2E9C-101B-9397-08002B2CF9AE}" pid="10" name="ScaleCrop">
    <vt:bool>false</vt:bool>
  </property>
  <property fmtid="{D5CDD505-2E9C-101B-9397-08002B2CF9AE}" pid="11" name="ShareDoc">
    <vt:bool>false</vt:bool>
  </property>
  <property fmtid="{D5CDD505-2E9C-101B-9397-08002B2CF9AE}" pid="12" name="Slides">
    <vt:i4>7</vt:i4>
  </property>
</Properties>
</file>