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767" r:id="rId2"/>
    <p:sldId id="768" r:id="rId3"/>
    <p:sldId id="769" r:id="rId4"/>
    <p:sldId id="776" r:id="rId5"/>
    <p:sldId id="770" r:id="rId6"/>
    <p:sldId id="771" r:id="rId7"/>
    <p:sldId id="772" r:id="rId8"/>
    <p:sldId id="773" r:id="rId9"/>
    <p:sldId id="774" r:id="rId10"/>
    <p:sldId id="258" r:id="rId11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BE8C"/>
    <a:srgbClr val="00519C"/>
    <a:srgbClr val="0D3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84"/>
    <p:restoredTop sz="96327"/>
  </p:normalViewPr>
  <p:slideViewPr>
    <p:cSldViewPr snapToGrid="0">
      <p:cViewPr varScale="1">
        <p:scale>
          <a:sx n="76" d="100"/>
          <a:sy n="76" d="100"/>
        </p:scale>
        <p:origin x="100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88" y="1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/>
          <a:lstStyle>
            <a:lvl1pPr algn="r">
              <a:defRPr sz="1100"/>
            </a:lvl1pPr>
          </a:lstStyle>
          <a:p>
            <a:fld id="{DC4737D0-68ED-48CC-8735-6E485A17600D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180" tIns="42090" rIns="84180" bIns="4209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512" y="4786040"/>
            <a:ext cx="5486976" cy="3916253"/>
          </a:xfrm>
          <a:prstGeom prst="rect">
            <a:avLst/>
          </a:prstGeom>
        </p:spPr>
        <p:txBody>
          <a:bodyPr vert="horz" lIns="84180" tIns="42090" rIns="84180" bIns="4209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558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88" y="9446558"/>
            <a:ext cx="2972472" cy="499130"/>
          </a:xfrm>
          <a:prstGeom prst="rect">
            <a:avLst/>
          </a:prstGeom>
        </p:spPr>
        <p:txBody>
          <a:bodyPr vert="horz" lIns="84180" tIns="42090" rIns="84180" bIns="42090" rtlCol="0" anchor="b"/>
          <a:lstStyle>
            <a:lvl1pPr algn="r">
              <a:defRPr sz="1100"/>
            </a:lvl1pPr>
          </a:lstStyle>
          <a:p>
            <a:fld id="{D61BFAF6-75E2-42BB-9FCB-C9EAF4F4B3A2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669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109724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59942B1E-A55B-BFD1-EE3B-F09546C7319D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92E16A1-B04F-5181-B670-E489A7D5436E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 dirty="0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31964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8029800" y="1348654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7CC9A081-45B1-1CA6-BB7A-278C7DB36CD9}"/>
              </a:ext>
            </a:extLst>
          </p:cNvPr>
          <p:cNvSpPr txBox="1">
            <a:spLocks/>
          </p:cNvSpPr>
          <p:nvPr userDrawn="1"/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>
              <a:defRPr>
                <a:solidFill>
                  <a:srgbClr val="55BE8C"/>
                </a:solidFill>
              </a:defRPr>
            </a:lvl1pPr>
          </a:lstStyle>
          <a:p>
            <a:r>
              <a:rPr lang="en-GB" sz="1800" b="0" strike="noStrike" spc="-1" dirty="0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3200" b="0" strike="noStrike" spc="-1">
                <a:latin typeface="Arial"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1097244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DA398F7C-9FBD-11B6-A9C5-AB64EBD2705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FC3F315E-A2FB-AE08-FFCD-36CF73B48646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4B16051-FC35-821D-E7E2-A525AD26C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299880" y="999000"/>
            <a:ext cx="9143640" cy="23911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GB" sz="3200" b="0" strike="noStrike" spc="-1">
                <a:latin typeface="Arial"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362912"/>
            <a:ext cx="5354280" cy="201870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348654"/>
            <a:ext cx="5354280" cy="423314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563092"/>
            <a:ext cx="5354280" cy="201870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65960D91-D829-A00E-F1B6-92933535B3A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345377"/>
            <a:ext cx="5354280" cy="423642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18301" y="1345377"/>
            <a:ext cx="5354280" cy="202043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558490"/>
            <a:ext cx="5354280" cy="202043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CB517FA-4F18-0AA4-D747-21AFFAB1F6B1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351440"/>
            <a:ext cx="5354280" cy="2149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18303" y="1351440"/>
            <a:ext cx="5354280" cy="214713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79"/>
            <a:ext cx="10972440" cy="214713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/>
            <a:r>
              <a:rPr lang="en-GB" sz="2400" b="0" strike="noStrike" spc="-1">
                <a:solidFill>
                  <a:srgbClr val="0098BD"/>
                </a:solidFill>
                <a:latin typeface="Tahoma"/>
              </a:rPr>
              <a:t>Click to edit Master text styles</a:t>
            </a:r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2F4BD4EC-8899-F6A6-5547-A5B8ECF11782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143640" cy="43223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1800" b="0" strike="noStrike" spc="-1">
                <a:solidFill>
                  <a:srgbClr val="000000"/>
                </a:solidFill>
                <a:latin typeface="Franklin Gothic Book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latin typeface="Franklin Gothic 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stomShape 1"/>
          <p:cNvSpPr/>
          <p:nvPr/>
        </p:nvSpPr>
        <p:spPr>
          <a:xfrm>
            <a:off x="299880" y="6301080"/>
            <a:ext cx="833181" cy="40716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GB" sz="900" b="0" strike="noStrike" spc="-1" dirty="0">
                <a:solidFill>
                  <a:srgbClr val="FFFFFF"/>
                </a:solidFill>
                <a:latin typeface="Franklin Gothic Book"/>
              </a:rPr>
              <a:t>Your ERN logo here</a:t>
            </a:r>
            <a:endParaRPr lang="en-GB" sz="900" b="0" strike="noStrike" spc="-1" dirty="0">
              <a:latin typeface="Arial"/>
            </a:endParaRPr>
          </a:p>
        </p:txBody>
      </p:sp>
      <p:sp>
        <p:nvSpPr>
          <p:cNvPr id="14" name="CustomShape 2"/>
          <p:cNvSpPr/>
          <p:nvPr/>
        </p:nvSpPr>
        <p:spPr>
          <a:xfrm>
            <a:off x="0" y="-1800"/>
            <a:ext cx="12191760" cy="45360"/>
          </a:xfrm>
          <a:prstGeom prst="rect">
            <a:avLst/>
          </a:prstGeom>
          <a:solidFill>
            <a:schemeClr val="accent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2" name="CustomShape 3"/>
          <p:cNvSpPr/>
          <p:nvPr/>
        </p:nvSpPr>
        <p:spPr>
          <a:xfrm>
            <a:off x="0" y="6824160"/>
            <a:ext cx="12191760" cy="45360"/>
          </a:xfrm>
          <a:prstGeom prst="rect">
            <a:avLst/>
          </a:prstGeom>
          <a:solidFill>
            <a:schemeClr val="accent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317880" y="268137"/>
            <a:ext cx="9143640" cy="5623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GB" sz="4000" b="0" strike="noStrike" cap="small" spc="-1" dirty="0">
                <a:solidFill>
                  <a:srgbClr val="55BE8C"/>
                </a:solidFill>
                <a:latin typeface="Andika"/>
              </a:rPr>
              <a:t>Click to edit Master title style</a:t>
            </a:r>
            <a:endParaRPr lang="en-US" sz="4000" b="0" strike="noStrike" spc="-1" dirty="0">
              <a:solidFill>
                <a:srgbClr val="000000"/>
              </a:solidFill>
              <a:latin typeface="Franklin Gothic Book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dt"/>
          </p:nvPr>
        </p:nvSpPr>
        <p:spPr>
          <a:xfrm>
            <a:off x="10204200" y="6351840"/>
            <a:ext cx="10530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59B104F-0EEB-4D45-81A3-92E3C2E7AE89}" type="datetime3">
              <a:rPr lang="en-GB" sz="1000" b="0" strike="noStrike" spc="-1">
                <a:solidFill>
                  <a:srgbClr val="8B8B8B"/>
                </a:solidFill>
                <a:latin typeface="Franklin Gothic Book"/>
              </a:rPr>
              <a:t>24 November, 2025</a:t>
            </a:fld>
            <a:endParaRPr lang="en-GB" sz="1000" b="0" strike="noStrike" spc="-1"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ftr"/>
          </p:nvPr>
        </p:nvSpPr>
        <p:spPr>
          <a:xfrm>
            <a:off x="3959280" y="6356520"/>
            <a:ext cx="62157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800" b="0" strike="noStrike" spc="-1">
                <a:solidFill>
                  <a:srgbClr val="8B8B8B"/>
                </a:solidFill>
                <a:latin typeface="Tahoma"/>
                <a:ea typeface="Tahoma"/>
              </a:rPr>
              <a:t>This presentation is owned by the ERN and may contain information that is confidential, proprietary or otherwise legally protected.</a:t>
            </a:r>
            <a:endParaRPr lang="en-GB" sz="800" b="0" strike="noStrike" spc="-1">
              <a:latin typeface="Times New Roman"/>
            </a:endParaRPr>
          </a:p>
        </p:txBody>
      </p:sp>
      <p:sp>
        <p:nvSpPr>
          <p:cNvPr id="7" name="PlaceHolder 7"/>
          <p:cNvSpPr>
            <a:spLocks noGrp="1"/>
          </p:cNvSpPr>
          <p:nvPr>
            <p:ph type="sldNum"/>
          </p:nvPr>
        </p:nvSpPr>
        <p:spPr>
          <a:xfrm>
            <a:off x="11065680" y="6356520"/>
            <a:ext cx="71820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9F75B1C4-F252-4660-A6F2-92D227ADE806}" type="slidenum">
              <a:rPr lang="en-GB" sz="1000" b="1" strike="noStrike" spc="-1">
                <a:solidFill>
                  <a:srgbClr val="8B8B8B"/>
                </a:solidFill>
                <a:latin typeface="Tahoma"/>
                <a:ea typeface="Tahoma"/>
              </a:rPr>
              <a:t>‹N°›</a:t>
            </a:fld>
            <a:endParaRPr lang="en-GB" sz="1000" b="0" strike="noStrike" spc="-1">
              <a:latin typeface="Times New Roman"/>
            </a:endParaRPr>
          </a:p>
        </p:txBody>
      </p:sp>
      <p:pic>
        <p:nvPicPr>
          <p:cNvPr id="8" name="Picture 8"/>
          <p:cNvPicPr/>
          <p:nvPr/>
        </p:nvPicPr>
        <p:blipFill>
          <a:blip r:embed="rId14"/>
          <a:stretch/>
        </p:blipFill>
        <p:spPr>
          <a:xfrm>
            <a:off x="10444680" y="136440"/>
            <a:ext cx="1625400" cy="748800"/>
          </a:xfrm>
          <a:prstGeom prst="rect">
            <a:avLst/>
          </a:prstGeom>
          <a:ln>
            <a:noFill/>
          </a:ln>
        </p:spPr>
      </p:pic>
      <p:pic>
        <p:nvPicPr>
          <p:cNvPr id="9" name="Picture 9"/>
          <p:cNvPicPr/>
          <p:nvPr/>
        </p:nvPicPr>
        <p:blipFill>
          <a:blip r:embed="rId15"/>
          <a:srcRect l="24584" t="18706" r="25098" b="19275"/>
          <a:stretch/>
        </p:blipFill>
        <p:spPr>
          <a:xfrm>
            <a:off x="1268201" y="6301080"/>
            <a:ext cx="625117" cy="407160"/>
          </a:xfrm>
          <a:prstGeom prst="rect">
            <a:avLst/>
          </a:prstGeom>
          <a:ln>
            <a:noFill/>
          </a:ln>
        </p:spPr>
      </p:pic>
      <p:sp>
        <p:nvSpPr>
          <p:cNvPr id="10" name="CustomShape 8"/>
          <p:cNvSpPr/>
          <p:nvPr/>
        </p:nvSpPr>
        <p:spPr>
          <a:xfrm>
            <a:off x="1941594" y="6301080"/>
            <a:ext cx="1725945" cy="4146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1200" b="0" strike="noStrike" spc="-1" dirty="0">
                <a:solidFill>
                  <a:srgbClr val="8B8B8B"/>
                </a:solidFill>
                <a:latin typeface="Tahoma"/>
                <a:ea typeface="Tahoma"/>
              </a:rPr>
              <a:t>Co-funded by the EU</a:t>
            </a:r>
            <a:endParaRPr lang="en-GB" sz="1200" b="0" strike="noStrike" spc="-1" dirty="0">
              <a:latin typeface="Arial"/>
            </a:endParaRPr>
          </a:p>
        </p:txBody>
      </p:sp>
      <p:sp>
        <p:nvSpPr>
          <p:cNvPr id="12" name="PlaceHolder 1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98BD"/>
                </a:solidFill>
                <a:latin typeface="Tahom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000000"/>
                </a:solidFill>
                <a:latin typeface="Tahom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Tahoma"/>
              </a:rPr>
              <a:t>Seventh Outline Level</a:t>
            </a:r>
          </a:p>
        </p:txBody>
      </p:sp>
      <p:sp>
        <p:nvSpPr>
          <p:cNvPr id="15" name="CustomShape 8">
            <a:extLst>
              <a:ext uri="{FF2B5EF4-FFF2-40B4-BE49-F238E27FC236}">
                <a16:creationId xmlns:a16="http://schemas.microsoft.com/office/drawing/2014/main" id="{F9D4B5C2-094C-2CCF-0EBC-55B5D00EB620}"/>
              </a:ext>
            </a:extLst>
          </p:cNvPr>
          <p:cNvSpPr/>
          <p:nvPr userDrawn="1"/>
        </p:nvSpPr>
        <p:spPr>
          <a:xfrm>
            <a:off x="0" y="306360"/>
            <a:ext cx="317880" cy="430200"/>
          </a:xfrm>
          <a:prstGeom prst="rect">
            <a:avLst/>
          </a:prstGeom>
          <a:solidFill>
            <a:srgbClr val="093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648D5-26E4-CC6E-2D4D-4B02E660E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028" y="313200"/>
            <a:ext cx="4450472" cy="432235"/>
          </a:xfrm>
        </p:spPr>
        <p:txBody>
          <a:bodyPr/>
          <a:lstStyle/>
          <a:p>
            <a:r>
              <a:rPr lang="en-GB" dirty="0"/>
              <a:t>ERN Patient Journey</a:t>
            </a:r>
          </a:p>
        </p:txBody>
      </p:sp>
      <p:sp>
        <p:nvSpPr>
          <p:cNvPr id="4" name="TextShape 2">
            <a:extLst>
              <a:ext uri="{FF2B5EF4-FFF2-40B4-BE49-F238E27FC236}">
                <a16:creationId xmlns:a16="http://schemas.microsoft.com/office/drawing/2014/main" id="{1BD21410-86A2-E61B-3641-D2ED918D2AC0}"/>
              </a:ext>
            </a:extLst>
          </p:cNvPr>
          <p:cNvSpPr txBox="1"/>
          <p:nvPr/>
        </p:nvSpPr>
        <p:spPr>
          <a:xfrm>
            <a:off x="299880" y="1948008"/>
            <a:ext cx="11587320" cy="45561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2800" b="1" spc="-1" dirty="0">
                <a:solidFill>
                  <a:srgbClr val="093A7D"/>
                </a:solidFill>
                <a:latin typeface="Tahoma"/>
                <a:ea typeface="Tahoma"/>
              </a:rPr>
              <a:t>CONGENITAL CUTIS LAXA with </a:t>
            </a:r>
            <a:r>
              <a:rPr lang="en-GB" sz="2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Cardiovascular and pulmonary </a:t>
            </a:r>
            <a:r>
              <a:rPr lang="en-GB" sz="2800" b="1" spc="-1" dirty="0">
                <a:solidFill>
                  <a:srgbClr val="093A7D"/>
                </a:solidFill>
                <a:latin typeface="Tahoma"/>
                <a:ea typeface="Tahoma"/>
              </a:rPr>
              <a:t>symptoms</a:t>
            </a:r>
            <a:endParaRPr lang="en-GB" sz="2800" b="1" strike="noStrike" spc="-1" dirty="0">
              <a:latin typeface="Arial"/>
            </a:endParaRPr>
          </a:p>
        </p:txBody>
      </p:sp>
      <p:sp>
        <p:nvSpPr>
          <p:cNvPr id="5" name="CustomShape 3">
            <a:extLst>
              <a:ext uri="{FF2B5EF4-FFF2-40B4-BE49-F238E27FC236}">
                <a16:creationId xmlns:a16="http://schemas.microsoft.com/office/drawing/2014/main" id="{0C688818-B6E6-C3ED-51B4-308CEB0B840E}"/>
              </a:ext>
            </a:extLst>
          </p:cNvPr>
          <p:cNvSpPr/>
          <p:nvPr/>
        </p:nvSpPr>
        <p:spPr>
          <a:xfrm>
            <a:off x="294591" y="3429000"/>
            <a:ext cx="9143640" cy="112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GB" b="1" i="1" spc="-1" dirty="0">
                <a:solidFill>
                  <a:srgbClr val="093A7D"/>
                </a:solidFill>
                <a:latin typeface="Tahoma"/>
                <a:ea typeface="Tahoma"/>
              </a:rPr>
              <a:t>2025</a:t>
            </a:r>
            <a:endParaRPr lang="en-GB" sz="1800" b="1" strike="noStrike" spc="-1" dirty="0">
              <a:latin typeface="Arial"/>
            </a:endParaRPr>
          </a:p>
        </p:txBody>
      </p:sp>
      <p:pic>
        <p:nvPicPr>
          <p:cNvPr id="3" name="Image 2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974CB839-8A83-4124-4EFB-5933F1F78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1086" y="300009"/>
            <a:ext cx="1675130" cy="512445"/>
          </a:xfrm>
          <a:prstGeom prst="rect">
            <a:avLst/>
          </a:prstGeom>
        </p:spPr>
      </p:pic>
      <p:pic>
        <p:nvPicPr>
          <p:cNvPr id="6" name="Image 5" descr="Une image contenant texte, Polic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F10445C0-D635-796C-2379-145E324143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538" y="356669"/>
            <a:ext cx="790575" cy="422275"/>
          </a:xfrm>
          <a:prstGeom prst="rect">
            <a:avLst/>
          </a:prstGeom>
        </p:spPr>
      </p:pic>
      <p:pic>
        <p:nvPicPr>
          <p:cNvPr id="7" name="Image 6" descr="Une image contenant graphisme, texte, Graphique&#10;&#10;Le contenu généré par l’IA peut être incorrect.">
            <a:extLst>
              <a:ext uri="{FF2B5EF4-FFF2-40B4-BE49-F238E27FC236}">
                <a16:creationId xmlns:a16="http://schemas.microsoft.com/office/drawing/2014/main" id="{6455084F-0C49-3421-BCCD-61B49CF6D7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969" y="337474"/>
            <a:ext cx="1685925" cy="47498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9BEBA47-F300-88E7-9C3D-B79CD72A57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999" y="6210300"/>
            <a:ext cx="1130301" cy="562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13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1">
            <a:extLst>
              <a:ext uri="{FF2B5EF4-FFF2-40B4-BE49-F238E27FC236}">
                <a16:creationId xmlns:a16="http://schemas.microsoft.com/office/drawing/2014/main" id="{D8BD09A5-330E-9946-933E-EE497AA71754}"/>
              </a:ext>
            </a:extLst>
          </p:cNvPr>
          <p:cNvSpPr txBox="1"/>
          <p:nvPr/>
        </p:nvSpPr>
        <p:spPr>
          <a:xfrm>
            <a:off x="458907" y="178894"/>
            <a:ext cx="10076992" cy="695576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GB" sz="4800" b="1" strike="noStrike" spc="-1" dirty="0">
                <a:solidFill>
                  <a:srgbClr val="55BE8C"/>
                </a:solidFill>
                <a:latin typeface="Andika"/>
              </a:rPr>
              <a:t>Further Information</a:t>
            </a:r>
            <a:endParaRPr lang="en-US" sz="4800" b="1" strike="noStrike" spc="-1" dirty="0">
              <a:solidFill>
                <a:srgbClr val="55BE8C"/>
              </a:solidFill>
              <a:latin typeface="Franklin Gothic Book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47A9127B-9DF4-7EC7-7F02-AC880E6707A1}"/>
              </a:ext>
            </a:extLst>
          </p:cNvPr>
          <p:cNvSpPr/>
          <p:nvPr/>
        </p:nvSpPr>
        <p:spPr>
          <a:xfrm>
            <a:off x="280002" y="4931781"/>
            <a:ext cx="9143640" cy="1124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Contact: Marie-Claude Boiteux 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en-GB" sz="1800" b="1" strike="noStrike" spc="-1" dirty="0">
                <a:solidFill>
                  <a:srgbClr val="093A7D"/>
                </a:solidFill>
                <a:latin typeface="Tahoma"/>
                <a:ea typeface="Tahoma"/>
              </a:rPr>
              <a:t>Email: mcjlboiteux@aol.com</a:t>
            </a:r>
            <a:endParaRPr lang="en-GB" sz="1800" b="1" strike="noStrike" spc="-1" dirty="0">
              <a:latin typeface="Arial"/>
            </a:endParaRPr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9B60C480-8CC5-BCAC-D094-D622CAAF95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7705622" cy="432235"/>
          </a:xfrm>
        </p:spPr>
        <p:txBody>
          <a:bodyPr/>
          <a:lstStyle/>
          <a:p>
            <a:r>
              <a:rPr lang="en-GB" sz="4800" spc="-1" dirty="0">
                <a:solidFill>
                  <a:srgbClr val="55BE8C"/>
                </a:solidFill>
                <a:latin typeface="Andika"/>
                <a:ea typeface="+mn-ea"/>
                <a:cs typeface="+mn-cs"/>
              </a:rPr>
              <a:t>Overview of Patient Journey</a:t>
            </a:r>
          </a:p>
        </p:txBody>
      </p:sp>
      <p:sp>
        <p:nvSpPr>
          <p:cNvPr id="7" name="Freeform 10">
            <a:extLst>
              <a:ext uri="{FF2B5EF4-FFF2-40B4-BE49-F238E27FC236}">
                <a16:creationId xmlns:a16="http://schemas.microsoft.com/office/drawing/2014/main" id="{E39517E3-77AE-C6F1-B220-D1F9269D5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2309" y="4103631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8" name="Freeform 241">
            <a:extLst>
              <a:ext uri="{FF2B5EF4-FFF2-40B4-BE49-F238E27FC236}">
                <a16:creationId xmlns:a16="http://schemas.microsoft.com/office/drawing/2014/main" id="{77BBC855-2D27-8FC7-2DA7-5CB915F1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19" y="2708651"/>
            <a:ext cx="825424" cy="45719"/>
          </a:xfrm>
          <a:custGeom>
            <a:avLst/>
            <a:gdLst>
              <a:gd name="T0" fmla="*/ 0 w 4384"/>
              <a:gd name="T1" fmla="*/ 50 h 51"/>
              <a:gd name="T2" fmla="*/ 4383 w 4384"/>
              <a:gd name="T3" fmla="*/ 50 h 51"/>
              <a:gd name="T4" fmla="*/ 4383 w 4384"/>
              <a:gd name="T5" fmla="*/ 0 h 51"/>
              <a:gd name="T6" fmla="*/ 0 w 4384"/>
              <a:gd name="T7" fmla="*/ 0 h 51"/>
              <a:gd name="T8" fmla="*/ 0 w 4384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4" h="51">
                <a:moveTo>
                  <a:pt x="0" y="50"/>
                </a:moveTo>
                <a:lnTo>
                  <a:pt x="4383" y="50"/>
                </a:lnTo>
                <a:lnTo>
                  <a:pt x="4383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9" name="Freeform 242">
            <a:extLst>
              <a:ext uri="{FF2B5EF4-FFF2-40B4-BE49-F238E27FC236}">
                <a16:creationId xmlns:a16="http://schemas.microsoft.com/office/drawing/2014/main" id="{BE4AFCFA-0369-F98B-AB71-4F49900B5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7035" y="2694102"/>
            <a:ext cx="726365" cy="57095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3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10" name="Freeform 242">
            <a:extLst>
              <a:ext uri="{FF2B5EF4-FFF2-40B4-BE49-F238E27FC236}">
                <a16:creationId xmlns:a16="http://schemas.microsoft.com/office/drawing/2014/main" id="{4C4F2674-ED04-2260-AA12-F817E7D98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1709" y="2715542"/>
            <a:ext cx="645344" cy="45719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2" name="Freeform 221">
            <a:extLst>
              <a:ext uri="{FF2B5EF4-FFF2-40B4-BE49-F238E27FC236}">
                <a16:creationId xmlns:a16="http://schemas.microsoft.com/office/drawing/2014/main" id="{C8131F1E-2866-5851-17D3-8D064C9DF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55" y="2181530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5D3A6843-DBDD-6BA5-DB0B-E6FDBF65E6FB}"/>
              </a:ext>
            </a:extLst>
          </p:cNvPr>
          <p:cNvSpPr txBox="1">
            <a:spLocks/>
          </p:cNvSpPr>
          <p:nvPr/>
        </p:nvSpPr>
        <p:spPr>
          <a:xfrm>
            <a:off x="107813" y="3881892"/>
            <a:ext cx="1373644" cy="212987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1113" defTabSz="1254125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Pre-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diagnosis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when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there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is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a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family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history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with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CL</a:t>
            </a:r>
          </a:p>
          <a:p>
            <a:pPr indent="11113" defTabSz="1254125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First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symptoms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: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early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wrinkled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and loose skin,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pulmonary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and </a:t>
            </a:r>
            <a:r>
              <a:rPr lang="fr-FR" sz="1100" noProof="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cardiovascular</a:t>
            </a:r>
            <a:r>
              <a:rPr lang="fr-FR" sz="1100" noProof="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issues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7F251D3-41C7-0B6A-1BE4-77A0AA03A9C1}"/>
              </a:ext>
            </a:extLst>
          </p:cNvPr>
          <p:cNvSpPr txBox="1"/>
          <p:nvPr/>
        </p:nvSpPr>
        <p:spPr>
          <a:xfrm>
            <a:off x="148688" y="3279908"/>
            <a:ext cx="1721946" cy="52322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Pre-Diagnosis &amp;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</a:t>
            </a:r>
            <a:r>
              <a:rPr lang="en-US" sz="1400" b="1" baseline="30000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st</a:t>
            </a:r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 Symptom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B633B1E-5A06-5E74-E3CB-83E13D07244B}"/>
              </a:ext>
            </a:extLst>
          </p:cNvPr>
          <p:cNvSpPr txBox="1"/>
          <p:nvPr/>
        </p:nvSpPr>
        <p:spPr>
          <a:xfrm>
            <a:off x="622830" y="2484611"/>
            <a:ext cx="57900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6" name="Freeform 228">
            <a:extLst>
              <a:ext uri="{FF2B5EF4-FFF2-40B4-BE49-F238E27FC236}">
                <a16:creationId xmlns:a16="http://schemas.microsoft.com/office/drawing/2014/main" id="{80C83344-88AB-C284-5035-D88AE4549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005" y="2219015"/>
            <a:ext cx="1078992" cy="1079495"/>
          </a:xfrm>
          <a:custGeom>
            <a:avLst/>
            <a:gdLst>
              <a:gd name="T0" fmla="*/ 866 w 1733"/>
              <a:gd name="T1" fmla="*/ 51 h 1733"/>
              <a:gd name="T2" fmla="*/ 866 w 1733"/>
              <a:gd name="T3" fmla="*/ 51 h 1733"/>
              <a:gd name="T4" fmla="*/ 51 w 1733"/>
              <a:gd name="T5" fmla="*/ 865 h 1733"/>
              <a:gd name="T6" fmla="*/ 51 w 1733"/>
              <a:gd name="T7" fmla="*/ 865 h 1733"/>
              <a:gd name="T8" fmla="*/ 866 w 1733"/>
              <a:gd name="T9" fmla="*/ 1681 h 1733"/>
              <a:gd name="T10" fmla="*/ 866 w 1733"/>
              <a:gd name="T11" fmla="*/ 1681 h 1733"/>
              <a:gd name="T12" fmla="*/ 1680 w 1733"/>
              <a:gd name="T13" fmla="*/ 865 h 1733"/>
              <a:gd name="T14" fmla="*/ 1680 w 1733"/>
              <a:gd name="T15" fmla="*/ 865 h 1733"/>
              <a:gd name="T16" fmla="*/ 866 w 1733"/>
              <a:gd name="T17" fmla="*/ 51 h 1733"/>
              <a:gd name="T18" fmla="*/ 866 w 1733"/>
              <a:gd name="T19" fmla="*/ 1732 h 1733"/>
              <a:gd name="T20" fmla="*/ 866 w 1733"/>
              <a:gd name="T21" fmla="*/ 1732 h 1733"/>
              <a:gd name="T22" fmla="*/ 0 w 1733"/>
              <a:gd name="T23" fmla="*/ 865 h 1733"/>
              <a:gd name="T24" fmla="*/ 0 w 1733"/>
              <a:gd name="T25" fmla="*/ 865 h 1733"/>
              <a:gd name="T26" fmla="*/ 866 w 1733"/>
              <a:gd name="T27" fmla="*/ 0 h 1733"/>
              <a:gd name="T28" fmla="*/ 866 w 1733"/>
              <a:gd name="T29" fmla="*/ 0 h 1733"/>
              <a:gd name="T30" fmla="*/ 1732 w 1733"/>
              <a:gd name="T31" fmla="*/ 865 h 1733"/>
              <a:gd name="T32" fmla="*/ 1732 w 1733"/>
              <a:gd name="T33" fmla="*/ 865 h 1733"/>
              <a:gd name="T34" fmla="*/ 866 w 1733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3" h="1733">
                <a:moveTo>
                  <a:pt x="866" y="51"/>
                </a:moveTo>
                <a:lnTo>
                  <a:pt x="866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6" y="1681"/>
                </a:cubicBezTo>
                <a:lnTo>
                  <a:pt x="866" y="1681"/>
                </a:lnTo>
                <a:cubicBezTo>
                  <a:pt x="1314" y="1681"/>
                  <a:pt x="1680" y="1315"/>
                  <a:pt x="1680" y="865"/>
                </a:cubicBezTo>
                <a:lnTo>
                  <a:pt x="1680" y="865"/>
                </a:lnTo>
                <a:cubicBezTo>
                  <a:pt x="1680" y="415"/>
                  <a:pt x="1314" y="51"/>
                  <a:pt x="866" y="51"/>
                </a:cubicBezTo>
                <a:close/>
                <a:moveTo>
                  <a:pt x="866" y="1732"/>
                </a:moveTo>
                <a:lnTo>
                  <a:pt x="866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6" y="0"/>
                </a:cubicBezTo>
                <a:lnTo>
                  <a:pt x="866" y="0"/>
                </a:lnTo>
                <a:cubicBezTo>
                  <a:pt x="1343" y="0"/>
                  <a:pt x="1732" y="387"/>
                  <a:pt x="1732" y="865"/>
                </a:cubicBezTo>
                <a:lnTo>
                  <a:pt x="1732" y="865"/>
                </a:lnTo>
                <a:cubicBezTo>
                  <a:pt x="1732" y="1343"/>
                  <a:pt x="1343" y="1732"/>
                  <a:pt x="866" y="173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5765C32-AD23-005C-89C4-61F382DA24AA}"/>
              </a:ext>
            </a:extLst>
          </p:cNvPr>
          <p:cNvSpPr txBox="1">
            <a:spLocks/>
          </p:cNvSpPr>
          <p:nvPr/>
        </p:nvSpPr>
        <p:spPr>
          <a:xfrm>
            <a:off x="1995159" y="3955426"/>
            <a:ext cx="1436380" cy="1853649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 err="1">
                <a:solidFill>
                  <a:prstClr val="black"/>
                </a:solidFill>
              </a:rPr>
              <a:t>A.s.a.p</a:t>
            </a:r>
            <a:r>
              <a:rPr lang="en-US" sz="1100" dirty="0">
                <a:solidFill>
                  <a:prstClr val="black"/>
                </a:solidFill>
              </a:rPr>
              <a:t> after birth or when  early loose or wrinkled skin appear 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: Multidisciplinary consultation and confirmation of the clinical diagnosis with a biopsy and genetic testing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361943-DFDF-58C9-6862-2A2D6BC9269D}"/>
              </a:ext>
            </a:extLst>
          </p:cNvPr>
          <p:cNvSpPr txBox="1"/>
          <p:nvPr/>
        </p:nvSpPr>
        <p:spPr>
          <a:xfrm>
            <a:off x="2290882" y="3417131"/>
            <a:ext cx="1096775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Diagnosis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0E01BF-0EFA-CF85-999F-802682AC1862}"/>
              </a:ext>
            </a:extLst>
          </p:cNvPr>
          <p:cNvSpPr txBox="1"/>
          <p:nvPr/>
        </p:nvSpPr>
        <p:spPr>
          <a:xfrm>
            <a:off x="2434001" y="2490239"/>
            <a:ext cx="654346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2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20" name="Freeform 235">
            <a:extLst>
              <a:ext uri="{FF2B5EF4-FFF2-40B4-BE49-F238E27FC236}">
                <a16:creationId xmlns:a16="http://schemas.microsoft.com/office/drawing/2014/main" id="{E59F33D9-23C8-03CD-0C6B-F6C0DF978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6056" y="223430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0DF56F9-A24E-F1EE-F84D-7AE369898354}"/>
              </a:ext>
            </a:extLst>
          </p:cNvPr>
          <p:cNvSpPr txBox="1">
            <a:spLocks/>
          </p:cNvSpPr>
          <p:nvPr/>
        </p:nvSpPr>
        <p:spPr>
          <a:xfrm>
            <a:off x="3912708" y="3934334"/>
            <a:ext cx="1452364" cy="2496133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Evaluation of the comorbidities once the diagnosis is confirmed :</a:t>
            </a: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Cardiology</a:t>
            </a: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Pneumology</a:t>
            </a: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Gastro-enterology</a:t>
            </a:r>
          </a:p>
          <a:p>
            <a:pPr marL="171450" indent="-171450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Genito-Urinary issues</a:t>
            </a:r>
          </a:p>
          <a:p>
            <a:pPr indent="11113">
              <a:lnSpc>
                <a:spcPts val="175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Joint pain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48EDB15-11E4-04E4-7198-4502D0023442}"/>
              </a:ext>
            </a:extLst>
          </p:cNvPr>
          <p:cNvSpPr txBox="1"/>
          <p:nvPr/>
        </p:nvSpPr>
        <p:spPr>
          <a:xfrm>
            <a:off x="3940955" y="3399804"/>
            <a:ext cx="1500732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Comorbidities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C699FE-B5FF-209D-F248-054670F4A382}"/>
              </a:ext>
            </a:extLst>
          </p:cNvPr>
          <p:cNvSpPr txBox="1"/>
          <p:nvPr/>
        </p:nvSpPr>
        <p:spPr>
          <a:xfrm>
            <a:off x="4286535" y="2474198"/>
            <a:ext cx="66717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3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24" name="Freeform 235">
            <a:extLst>
              <a:ext uri="{FF2B5EF4-FFF2-40B4-BE49-F238E27FC236}">
                <a16:creationId xmlns:a16="http://schemas.microsoft.com/office/drawing/2014/main" id="{9A66CCA4-4A1F-C853-CA65-6B071C199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53" y="2253584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F397BA2-C7F2-7A7B-BC82-417F039D3C14}"/>
              </a:ext>
            </a:extLst>
          </p:cNvPr>
          <p:cNvSpPr txBox="1">
            <a:spLocks/>
          </p:cNvSpPr>
          <p:nvPr/>
        </p:nvSpPr>
        <p:spPr>
          <a:xfrm>
            <a:off x="5869085" y="3934334"/>
            <a:ext cx="1120820" cy="2163734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Symptomatic treatment of the identified comorbidities</a:t>
            </a: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and</a:t>
            </a: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Surgical treatment for wrinkles and loose skin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9762ADB-34F1-C74C-6E98-1109E4C7068A}"/>
              </a:ext>
            </a:extLst>
          </p:cNvPr>
          <p:cNvSpPr txBox="1"/>
          <p:nvPr/>
        </p:nvSpPr>
        <p:spPr>
          <a:xfrm>
            <a:off x="5831327" y="3399803"/>
            <a:ext cx="1265090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Treatments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7B2260-055C-4DDD-FFC5-1BAB286DFE6E}"/>
              </a:ext>
            </a:extLst>
          </p:cNvPr>
          <p:cNvSpPr txBox="1"/>
          <p:nvPr/>
        </p:nvSpPr>
        <p:spPr>
          <a:xfrm>
            <a:off x="6028411" y="2483506"/>
            <a:ext cx="694422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accent4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sp>
        <p:nvSpPr>
          <p:cNvPr id="29" name="Freeform 235">
            <a:extLst>
              <a:ext uri="{FF2B5EF4-FFF2-40B4-BE49-F238E27FC236}">
                <a16:creationId xmlns:a16="http://schemas.microsoft.com/office/drawing/2014/main" id="{65C5226A-8946-4070-465F-482A22CA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2349" y="223955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rgbClr val="55BE8C"/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FE532C9F-5308-44C9-FCB8-FF90AF2B7C7F}"/>
              </a:ext>
            </a:extLst>
          </p:cNvPr>
          <p:cNvSpPr txBox="1">
            <a:spLocks/>
          </p:cNvSpPr>
          <p:nvPr/>
        </p:nvSpPr>
        <p:spPr>
          <a:xfrm>
            <a:off x="7478417" y="3977422"/>
            <a:ext cx="1120820" cy="2000612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 err="1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Comorbidties</a:t>
            </a: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 follow-up</a:t>
            </a: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Psychological follow-up</a:t>
            </a: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Psychosocial Follow-up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079565-9DEB-D2D6-3B98-134BEE481A16}"/>
              </a:ext>
            </a:extLst>
          </p:cNvPr>
          <p:cNvSpPr txBox="1"/>
          <p:nvPr/>
        </p:nvSpPr>
        <p:spPr>
          <a:xfrm>
            <a:off x="7413859" y="3417130"/>
            <a:ext cx="1117615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Follow-up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08CCA4-C9C8-FF3B-D605-B14CDA6C42D7}"/>
              </a:ext>
            </a:extLst>
          </p:cNvPr>
          <p:cNvSpPr txBox="1"/>
          <p:nvPr/>
        </p:nvSpPr>
        <p:spPr>
          <a:xfrm>
            <a:off x="7647925" y="2474198"/>
            <a:ext cx="684804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rgbClr val="55BE8C"/>
                </a:solidFill>
                <a:latin typeface="Poppins" pitchFamily="2" charset="77"/>
                <a:cs typeface="Poppins" pitchFamily="2" charset="77"/>
              </a:rPr>
              <a:t>05</a:t>
            </a:r>
          </a:p>
        </p:txBody>
      </p:sp>
      <p:sp>
        <p:nvSpPr>
          <p:cNvPr id="33" name="Freeform 242">
            <a:extLst>
              <a:ext uri="{FF2B5EF4-FFF2-40B4-BE49-F238E27FC236}">
                <a16:creationId xmlns:a16="http://schemas.microsoft.com/office/drawing/2014/main" id="{136174A5-B8FE-FD43-F702-07C0DDF4DA7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886045" y="2706850"/>
            <a:ext cx="566952" cy="45719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4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A7FA0B9-C2DC-D196-4684-B1B7BCE60D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  <p:sp>
        <p:nvSpPr>
          <p:cNvPr id="3" name="Freeform 242">
            <a:extLst>
              <a:ext uri="{FF2B5EF4-FFF2-40B4-BE49-F238E27FC236}">
                <a16:creationId xmlns:a16="http://schemas.microsoft.com/office/drawing/2014/main" id="{3681BA37-6B4F-7DAD-23C8-96622260A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1341" y="2711511"/>
            <a:ext cx="625414" cy="47251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rgbClr val="55BE8C"/>
              </a:gs>
              <a:gs pos="100000">
                <a:srgbClr val="C00000"/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4" name="Freeform 235">
            <a:extLst>
              <a:ext uri="{FF2B5EF4-FFF2-40B4-BE49-F238E27FC236}">
                <a16:creationId xmlns:a16="http://schemas.microsoft.com/office/drawing/2014/main" id="{9DF28A13-DE91-C1D1-3D5E-25EF54AF6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1515" y="2219014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4" name="TextBox 31">
            <a:extLst>
              <a:ext uri="{FF2B5EF4-FFF2-40B4-BE49-F238E27FC236}">
                <a16:creationId xmlns:a16="http://schemas.microsoft.com/office/drawing/2014/main" id="{F15C8E98-19C2-DD09-9707-2248F5E0637F}"/>
              </a:ext>
            </a:extLst>
          </p:cNvPr>
          <p:cNvSpPr txBox="1"/>
          <p:nvPr/>
        </p:nvSpPr>
        <p:spPr>
          <a:xfrm>
            <a:off x="9331857" y="2471146"/>
            <a:ext cx="679994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Poppins" pitchFamily="2" charset="77"/>
                <a:cs typeface="Poppins" pitchFamily="2" charset="77"/>
              </a:rPr>
              <a:t>06</a:t>
            </a:r>
          </a:p>
        </p:txBody>
      </p:sp>
      <p:sp>
        <p:nvSpPr>
          <p:cNvPr id="35" name="TextBox 30">
            <a:extLst>
              <a:ext uri="{FF2B5EF4-FFF2-40B4-BE49-F238E27FC236}">
                <a16:creationId xmlns:a16="http://schemas.microsoft.com/office/drawing/2014/main" id="{394C4335-9CA8-ACF5-76C6-8E2CC38A11A4}"/>
              </a:ext>
            </a:extLst>
          </p:cNvPr>
          <p:cNvSpPr txBox="1"/>
          <p:nvPr/>
        </p:nvSpPr>
        <p:spPr>
          <a:xfrm>
            <a:off x="8734191" y="3396752"/>
            <a:ext cx="1675460" cy="30777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Family Planning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8CA8E3AC-4027-031B-4170-5875D956E2BC}"/>
              </a:ext>
            </a:extLst>
          </p:cNvPr>
          <p:cNvSpPr txBox="1">
            <a:spLocks/>
          </p:cNvSpPr>
          <p:nvPr/>
        </p:nvSpPr>
        <p:spPr>
          <a:xfrm>
            <a:off x="9045231" y="3913252"/>
            <a:ext cx="1242252" cy="1990225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Risks during pregnancy</a:t>
            </a:r>
          </a:p>
          <a:p>
            <a:pPr>
              <a:lnSpc>
                <a:spcPts val="1750"/>
              </a:lnSpc>
            </a:pP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Transmission risks</a:t>
            </a:r>
          </a:p>
          <a:p>
            <a:pPr>
              <a:lnSpc>
                <a:spcPts val="1750"/>
              </a:lnSpc>
            </a:pP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05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Support </a:t>
            </a:r>
            <a:r>
              <a:rPr lang="en-US" sz="1050" b="0" i="0" dirty="0">
                <a:solidFill>
                  <a:srgbClr val="000000"/>
                </a:solidFill>
                <a:effectLst/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in the process of willing to have a child</a:t>
            </a:r>
            <a:endParaRPr lang="en-US" sz="105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38" name="Freeform 235">
            <a:extLst>
              <a:ext uri="{FF2B5EF4-FFF2-40B4-BE49-F238E27FC236}">
                <a16:creationId xmlns:a16="http://schemas.microsoft.com/office/drawing/2014/main" id="{DAA1702C-34DE-4659-7BA6-CCD7228001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1586" y="2213509"/>
            <a:ext cx="1078992" cy="1079495"/>
          </a:xfrm>
          <a:custGeom>
            <a:avLst/>
            <a:gdLst>
              <a:gd name="T0" fmla="*/ 867 w 1734"/>
              <a:gd name="T1" fmla="*/ 51 h 1733"/>
              <a:gd name="T2" fmla="*/ 867 w 1734"/>
              <a:gd name="T3" fmla="*/ 51 h 1733"/>
              <a:gd name="T4" fmla="*/ 51 w 1734"/>
              <a:gd name="T5" fmla="*/ 865 h 1733"/>
              <a:gd name="T6" fmla="*/ 51 w 1734"/>
              <a:gd name="T7" fmla="*/ 865 h 1733"/>
              <a:gd name="T8" fmla="*/ 867 w 1734"/>
              <a:gd name="T9" fmla="*/ 1681 h 1733"/>
              <a:gd name="T10" fmla="*/ 867 w 1734"/>
              <a:gd name="T11" fmla="*/ 1681 h 1733"/>
              <a:gd name="T12" fmla="*/ 1682 w 1734"/>
              <a:gd name="T13" fmla="*/ 865 h 1733"/>
              <a:gd name="T14" fmla="*/ 1682 w 1734"/>
              <a:gd name="T15" fmla="*/ 865 h 1733"/>
              <a:gd name="T16" fmla="*/ 867 w 1734"/>
              <a:gd name="T17" fmla="*/ 51 h 1733"/>
              <a:gd name="T18" fmla="*/ 867 w 1734"/>
              <a:gd name="T19" fmla="*/ 1732 h 1733"/>
              <a:gd name="T20" fmla="*/ 867 w 1734"/>
              <a:gd name="T21" fmla="*/ 1732 h 1733"/>
              <a:gd name="T22" fmla="*/ 0 w 1734"/>
              <a:gd name="T23" fmla="*/ 865 h 1733"/>
              <a:gd name="T24" fmla="*/ 0 w 1734"/>
              <a:gd name="T25" fmla="*/ 865 h 1733"/>
              <a:gd name="T26" fmla="*/ 867 w 1734"/>
              <a:gd name="T27" fmla="*/ 0 h 1733"/>
              <a:gd name="T28" fmla="*/ 867 w 1734"/>
              <a:gd name="T29" fmla="*/ 0 h 1733"/>
              <a:gd name="T30" fmla="*/ 1733 w 1734"/>
              <a:gd name="T31" fmla="*/ 865 h 1733"/>
              <a:gd name="T32" fmla="*/ 1733 w 1734"/>
              <a:gd name="T33" fmla="*/ 865 h 1733"/>
              <a:gd name="T34" fmla="*/ 867 w 1734"/>
              <a:gd name="T35" fmla="*/ 1732 h 1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34" h="1733">
                <a:moveTo>
                  <a:pt x="867" y="51"/>
                </a:moveTo>
                <a:lnTo>
                  <a:pt x="867" y="51"/>
                </a:lnTo>
                <a:cubicBezTo>
                  <a:pt x="417" y="51"/>
                  <a:pt x="51" y="415"/>
                  <a:pt x="51" y="865"/>
                </a:cubicBezTo>
                <a:lnTo>
                  <a:pt x="51" y="865"/>
                </a:lnTo>
                <a:cubicBezTo>
                  <a:pt x="51" y="1315"/>
                  <a:pt x="417" y="1681"/>
                  <a:pt x="867" y="1681"/>
                </a:cubicBezTo>
                <a:lnTo>
                  <a:pt x="867" y="1681"/>
                </a:lnTo>
                <a:cubicBezTo>
                  <a:pt x="1316" y="1681"/>
                  <a:pt x="1682" y="1315"/>
                  <a:pt x="1682" y="865"/>
                </a:cubicBezTo>
                <a:lnTo>
                  <a:pt x="1682" y="865"/>
                </a:lnTo>
                <a:cubicBezTo>
                  <a:pt x="1682" y="415"/>
                  <a:pt x="1316" y="51"/>
                  <a:pt x="867" y="51"/>
                </a:cubicBezTo>
                <a:close/>
                <a:moveTo>
                  <a:pt x="867" y="1732"/>
                </a:moveTo>
                <a:lnTo>
                  <a:pt x="867" y="1732"/>
                </a:lnTo>
                <a:cubicBezTo>
                  <a:pt x="389" y="1732"/>
                  <a:pt x="0" y="1343"/>
                  <a:pt x="0" y="865"/>
                </a:cubicBezTo>
                <a:lnTo>
                  <a:pt x="0" y="865"/>
                </a:lnTo>
                <a:cubicBezTo>
                  <a:pt x="0" y="387"/>
                  <a:pt x="389" y="0"/>
                  <a:pt x="867" y="0"/>
                </a:cubicBezTo>
                <a:lnTo>
                  <a:pt x="867" y="0"/>
                </a:lnTo>
                <a:cubicBezTo>
                  <a:pt x="1344" y="0"/>
                  <a:pt x="1733" y="387"/>
                  <a:pt x="1733" y="865"/>
                </a:cubicBezTo>
                <a:lnTo>
                  <a:pt x="1733" y="865"/>
                </a:lnTo>
                <a:cubicBezTo>
                  <a:pt x="1733" y="1343"/>
                  <a:pt x="1344" y="1732"/>
                  <a:pt x="867" y="1732"/>
                </a:cubicBezTo>
                <a:close/>
              </a:path>
            </a:pathLst>
          </a:custGeom>
          <a:solidFill>
            <a:srgbClr val="55BE8C"/>
          </a:solidFill>
          <a:ln>
            <a:solidFill>
              <a:schemeClr val="bg2">
                <a:lumMod val="50000"/>
              </a:schemeClr>
            </a:solidFill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9" name="Freeform 10">
            <a:extLst>
              <a:ext uri="{FF2B5EF4-FFF2-40B4-BE49-F238E27FC236}">
                <a16:creationId xmlns:a16="http://schemas.microsoft.com/office/drawing/2014/main" id="{06C736D7-A51E-718A-3580-84ABF2ACA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9446" y="4149612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0" name="Freeform 10">
            <a:extLst>
              <a:ext uri="{FF2B5EF4-FFF2-40B4-BE49-F238E27FC236}">
                <a16:creationId xmlns:a16="http://schemas.microsoft.com/office/drawing/2014/main" id="{2BD96084-5B60-D407-6139-800E64647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5219" y="4176333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1" name="Freeform 10">
            <a:extLst>
              <a:ext uri="{FF2B5EF4-FFF2-40B4-BE49-F238E27FC236}">
                <a16:creationId xmlns:a16="http://schemas.microsoft.com/office/drawing/2014/main" id="{F887E40B-DA6B-7A6D-0DDC-1D9684E86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1062" y="4173680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2" name="Freeform 10">
            <a:extLst>
              <a:ext uri="{FF2B5EF4-FFF2-40B4-BE49-F238E27FC236}">
                <a16:creationId xmlns:a16="http://schemas.microsoft.com/office/drawing/2014/main" id="{B9F73C16-475D-ABBD-01C7-A0B98C408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6229" y="4173680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3" name="Freeform 10">
            <a:extLst>
              <a:ext uri="{FF2B5EF4-FFF2-40B4-BE49-F238E27FC236}">
                <a16:creationId xmlns:a16="http://schemas.microsoft.com/office/drawing/2014/main" id="{A26BB003-23EC-A137-89A1-7B99DD156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1539" y="4167539"/>
            <a:ext cx="420012" cy="332372"/>
          </a:xfrm>
          <a:custGeom>
            <a:avLst/>
            <a:gdLst>
              <a:gd name="T0" fmla="*/ 0 w 862"/>
              <a:gd name="T1" fmla="*/ 403 h 534"/>
              <a:gd name="T2" fmla="*/ 0 w 862"/>
              <a:gd name="T3" fmla="*/ 131 h 534"/>
              <a:gd name="T4" fmla="*/ 0 w 862"/>
              <a:gd name="T5" fmla="*/ 131 h 534"/>
              <a:gd name="T6" fmla="*/ 41 w 862"/>
              <a:gd name="T7" fmla="*/ 89 h 534"/>
              <a:gd name="T8" fmla="*/ 423 w 862"/>
              <a:gd name="T9" fmla="*/ 89 h 534"/>
              <a:gd name="T10" fmla="*/ 423 w 862"/>
              <a:gd name="T11" fmla="*/ 89 h 534"/>
              <a:gd name="T12" fmla="*/ 462 w 862"/>
              <a:gd name="T13" fmla="*/ 50 h 534"/>
              <a:gd name="T14" fmla="*/ 462 w 862"/>
              <a:gd name="T15" fmla="*/ 50 h 534"/>
              <a:gd name="T16" fmla="*/ 524 w 862"/>
              <a:gd name="T17" fmla="*/ 17 h 534"/>
              <a:gd name="T18" fmla="*/ 837 w 862"/>
              <a:gd name="T19" fmla="*/ 232 h 534"/>
              <a:gd name="T20" fmla="*/ 837 w 862"/>
              <a:gd name="T21" fmla="*/ 232 h 534"/>
              <a:gd name="T22" fmla="*/ 837 w 862"/>
              <a:gd name="T23" fmla="*/ 300 h 534"/>
              <a:gd name="T24" fmla="*/ 523 w 862"/>
              <a:gd name="T25" fmla="*/ 515 h 534"/>
              <a:gd name="T26" fmla="*/ 523 w 862"/>
              <a:gd name="T27" fmla="*/ 515 h 534"/>
              <a:gd name="T28" fmla="*/ 462 w 862"/>
              <a:gd name="T29" fmla="*/ 483 h 534"/>
              <a:gd name="T30" fmla="*/ 462 w 862"/>
              <a:gd name="T31" fmla="*/ 483 h 534"/>
              <a:gd name="T32" fmla="*/ 424 w 862"/>
              <a:gd name="T33" fmla="*/ 444 h 534"/>
              <a:gd name="T34" fmla="*/ 41 w 862"/>
              <a:gd name="T35" fmla="*/ 444 h 534"/>
              <a:gd name="T36" fmla="*/ 41 w 862"/>
              <a:gd name="T37" fmla="*/ 444 h 534"/>
              <a:gd name="T38" fmla="*/ 0 w 862"/>
              <a:gd name="T39" fmla="*/ 403 h 5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62" h="534">
                <a:moveTo>
                  <a:pt x="0" y="403"/>
                </a:moveTo>
                <a:lnTo>
                  <a:pt x="0" y="131"/>
                </a:lnTo>
                <a:lnTo>
                  <a:pt x="0" y="131"/>
                </a:lnTo>
                <a:cubicBezTo>
                  <a:pt x="0" y="107"/>
                  <a:pt x="18" y="89"/>
                  <a:pt x="41" y="89"/>
                </a:cubicBezTo>
                <a:lnTo>
                  <a:pt x="423" y="89"/>
                </a:lnTo>
                <a:lnTo>
                  <a:pt x="423" y="89"/>
                </a:lnTo>
                <a:cubicBezTo>
                  <a:pt x="445" y="89"/>
                  <a:pt x="462" y="72"/>
                  <a:pt x="462" y="50"/>
                </a:cubicBezTo>
                <a:lnTo>
                  <a:pt x="462" y="50"/>
                </a:lnTo>
                <a:cubicBezTo>
                  <a:pt x="462" y="19"/>
                  <a:pt x="498" y="0"/>
                  <a:pt x="524" y="17"/>
                </a:cubicBezTo>
                <a:lnTo>
                  <a:pt x="837" y="232"/>
                </a:lnTo>
                <a:lnTo>
                  <a:pt x="837" y="232"/>
                </a:lnTo>
                <a:cubicBezTo>
                  <a:pt x="861" y="249"/>
                  <a:pt x="861" y="284"/>
                  <a:pt x="837" y="300"/>
                </a:cubicBezTo>
                <a:lnTo>
                  <a:pt x="523" y="515"/>
                </a:lnTo>
                <a:lnTo>
                  <a:pt x="523" y="515"/>
                </a:lnTo>
                <a:cubicBezTo>
                  <a:pt x="497" y="533"/>
                  <a:pt x="462" y="514"/>
                  <a:pt x="462" y="483"/>
                </a:cubicBezTo>
                <a:lnTo>
                  <a:pt x="462" y="483"/>
                </a:lnTo>
                <a:cubicBezTo>
                  <a:pt x="462" y="461"/>
                  <a:pt x="445" y="444"/>
                  <a:pt x="424" y="444"/>
                </a:cubicBezTo>
                <a:lnTo>
                  <a:pt x="41" y="444"/>
                </a:lnTo>
                <a:lnTo>
                  <a:pt x="41" y="444"/>
                </a:lnTo>
                <a:cubicBezTo>
                  <a:pt x="18" y="444"/>
                  <a:pt x="0" y="426"/>
                  <a:pt x="0" y="403"/>
                </a:cubicBez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/>
          </a:p>
        </p:txBody>
      </p:sp>
      <p:sp>
        <p:nvSpPr>
          <p:cNvPr id="44" name="Freeform 242">
            <a:extLst>
              <a:ext uri="{FF2B5EF4-FFF2-40B4-BE49-F238E27FC236}">
                <a16:creationId xmlns:a16="http://schemas.microsoft.com/office/drawing/2014/main" id="{710E4A70-3E55-2512-6B19-F0FCB1595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3758" y="2719987"/>
            <a:ext cx="625414" cy="47251"/>
          </a:xfrm>
          <a:custGeom>
            <a:avLst/>
            <a:gdLst>
              <a:gd name="T0" fmla="*/ 0 w 4383"/>
              <a:gd name="T1" fmla="*/ 50 h 51"/>
              <a:gd name="T2" fmla="*/ 4382 w 4383"/>
              <a:gd name="T3" fmla="*/ 50 h 51"/>
              <a:gd name="T4" fmla="*/ 4382 w 4383"/>
              <a:gd name="T5" fmla="*/ 0 h 51"/>
              <a:gd name="T6" fmla="*/ 0 w 4383"/>
              <a:gd name="T7" fmla="*/ 0 h 51"/>
              <a:gd name="T8" fmla="*/ 0 w 4383"/>
              <a:gd name="T9" fmla="*/ 5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83" h="51">
                <a:moveTo>
                  <a:pt x="0" y="50"/>
                </a:moveTo>
                <a:lnTo>
                  <a:pt x="4382" y="50"/>
                </a:lnTo>
                <a:lnTo>
                  <a:pt x="4382" y="0"/>
                </a:lnTo>
                <a:lnTo>
                  <a:pt x="0" y="0"/>
                </a:lnTo>
                <a:lnTo>
                  <a:pt x="0" y="50"/>
                </a:lnTo>
              </a:path>
            </a:pathLst>
          </a:custGeom>
          <a:gradFill>
            <a:gsLst>
              <a:gs pos="0">
                <a:srgbClr val="C00000"/>
              </a:gs>
              <a:gs pos="100000">
                <a:schemeClr val="bg2">
                  <a:lumMod val="50000"/>
                </a:schemeClr>
              </a:gs>
            </a:gsLst>
            <a:lin ang="0" scaled="0"/>
          </a:gradFill>
          <a:ln>
            <a:noFill/>
          </a:ln>
          <a:effectLst/>
        </p:spPr>
        <p:txBody>
          <a:bodyPr wrap="none" anchor="ctr"/>
          <a:lstStyle/>
          <a:p>
            <a:endParaRPr lang="en-US" sz="3265" dirty="0"/>
          </a:p>
        </p:txBody>
      </p:sp>
      <p:sp>
        <p:nvSpPr>
          <p:cNvPr id="45" name="TextBox 31">
            <a:extLst>
              <a:ext uri="{FF2B5EF4-FFF2-40B4-BE49-F238E27FC236}">
                <a16:creationId xmlns:a16="http://schemas.microsoft.com/office/drawing/2014/main" id="{1AE7A000-51C7-CC69-CEDB-BBC3F85C054F}"/>
              </a:ext>
            </a:extLst>
          </p:cNvPr>
          <p:cNvSpPr txBox="1"/>
          <p:nvPr/>
        </p:nvSpPr>
        <p:spPr>
          <a:xfrm>
            <a:off x="11039215" y="2471146"/>
            <a:ext cx="639920" cy="5539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chemeClr val="bg2">
                    <a:lumMod val="50000"/>
                  </a:schemeClr>
                </a:solidFill>
                <a:latin typeface="Poppins" pitchFamily="2" charset="77"/>
                <a:cs typeface="Poppins" pitchFamily="2" charset="77"/>
              </a:rPr>
              <a:t>07</a:t>
            </a:r>
          </a:p>
        </p:txBody>
      </p:sp>
      <p:sp>
        <p:nvSpPr>
          <p:cNvPr id="46" name="TextBox 30">
            <a:extLst>
              <a:ext uri="{FF2B5EF4-FFF2-40B4-BE49-F238E27FC236}">
                <a16:creationId xmlns:a16="http://schemas.microsoft.com/office/drawing/2014/main" id="{C61F4A57-95D4-C86D-BFF7-86A986D804E9}"/>
              </a:ext>
            </a:extLst>
          </p:cNvPr>
          <p:cNvSpPr txBox="1"/>
          <p:nvPr/>
        </p:nvSpPr>
        <p:spPr>
          <a:xfrm>
            <a:off x="10595567" y="3279908"/>
            <a:ext cx="1451038" cy="523220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400" b="1" dirty="0" err="1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Paliative</a:t>
            </a:r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 care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&amp; Memorial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9B0CCCDE-03D9-CAC8-6193-5E891696EF15}"/>
              </a:ext>
            </a:extLst>
          </p:cNvPr>
          <p:cNvSpPr txBox="1">
            <a:spLocks/>
          </p:cNvSpPr>
          <p:nvPr/>
        </p:nvSpPr>
        <p:spPr>
          <a:xfrm>
            <a:off x="10811422" y="3914943"/>
            <a:ext cx="1120820" cy="2231445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In case of respiratory distress</a:t>
            </a: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Lung transplant failure</a:t>
            </a:r>
          </a:p>
          <a:p>
            <a:pPr>
              <a:lnSpc>
                <a:spcPts val="1750"/>
              </a:lnSpc>
            </a:pPr>
            <a:endParaRPr lang="en-US" sz="1100" dirty="0">
              <a:solidFill>
                <a:schemeClr val="tx1"/>
              </a:solidFill>
              <a:latin typeface="Lato Light" panose="020F0502020204030203" pitchFamily="34" charset="0"/>
              <a:ea typeface="Lato Light" panose="020F0502020204030203" pitchFamily="34" charset="0"/>
              <a:cs typeface="Mukta ExtraLight" panose="020B0000000000000000" pitchFamily="34" charset="77"/>
            </a:endParaRPr>
          </a:p>
          <a:p>
            <a:pPr>
              <a:lnSpc>
                <a:spcPts val="1750"/>
              </a:lnSpc>
            </a:pPr>
            <a:r>
              <a:rPr lang="en-US" sz="11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Aneurism rupture</a:t>
            </a:r>
          </a:p>
        </p:txBody>
      </p:sp>
    </p:spTree>
    <p:extLst>
      <p:ext uri="{BB962C8B-B14F-4D97-AF65-F5344CB8AC3E}">
        <p14:creationId xmlns:p14="http://schemas.microsoft.com/office/powerpoint/2010/main" val="385794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39028" y="313200"/>
            <a:ext cx="9387552" cy="432235"/>
          </a:xfrm>
        </p:spPr>
        <p:txBody>
          <a:bodyPr/>
          <a:lstStyle/>
          <a:p>
            <a:r>
              <a:rPr lang="en-GB" dirty="0"/>
              <a:t>Pre-Diagnosis &amp; First Symptoms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0693735-7F66-0E4B-7A3D-5A1C8D5D10E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3885247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600" dirty="0">
              <a:solidFill>
                <a:srgbClr val="7A8C8E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Soon at birth, precociously wrinkled, loose, skin associated with respiratory, cardiovascular and gastro-Intestinal symptoms,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AD432289-A9EB-4ED2-5EBE-031AC8620E02}"/>
              </a:ext>
            </a:extLst>
          </p:cNvPr>
          <p:cNvSpPr txBox="1">
            <a:spLocks/>
          </p:cNvSpPr>
          <p:nvPr/>
        </p:nvSpPr>
        <p:spPr>
          <a:xfrm>
            <a:off x="6231960" y="130832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75BDA7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Multidisciplinary consultation (genetics, cardiology, pneumology, </a:t>
            </a:r>
            <a:r>
              <a:rPr lang="en-GB" sz="1600" dirty="0" err="1"/>
              <a:t>dermatology,etc</a:t>
            </a:r>
            <a:r>
              <a:rPr lang="en-GB" sz="1600" dirty="0"/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Turn to Cutis Laxa experts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27F65AD-1B04-4EC9-C977-6B55F8737AE1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057224" cy="2152706"/>
          </a:xfrm>
          <a:prstGeom prst="rect">
            <a:avLst/>
          </a:prstGeom>
        </p:spPr>
        <p:txBody>
          <a:bodyPr lIns="0" tIns="0" rIns="0" bIns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58B6C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Access to experts in and/or out of the native country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Information in clear language adapted to the patient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Taking in consideration the whole family (parents and siblings)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Psychological support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8D75AF5-C5F6-06D4-CED0-6933F4E6D352}"/>
              </a:ext>
            </a:extLst>
          </p:cNvPr>
          <p:cNvSpPr txBox="1">
            <a:spLocks/>
          </p:cNvSpPr>
          <p:nvPr/>
        </p:nvSpPr>
        <p:spPr>
          <a:xfrm>
            <a:off x="623196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Prenatal testing in case of family history with CL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Facilitate the clinical diagnosis : </a:t>
            </a:r>
            <a:r>
              <a:rPr lang="en-GB" sz="1600" dirty="0" err="1"/>
              <a:t>Trainig</a:t>
            </a:r>
            <a:r>
              <a:rPr lang="en-GB" sz="1600" dirty="0"/>
              <a:t> general </a:t>
            </a:r>
            <a:r>
              <a:rPr lang="en-GB" sz="1600" dirty="0" err="1"/>
              <a:t>practitioners,specialists</a:t>
            </a:r>
            <a:r>
              <a:rPr lang="en-GB" sz="1600" dirty="0"/>
              <a:t> and </a:t>
            </a:r>
            <a:r>
              <a:rPr lang="en-GB" sz="1600" dirty="0" err="1"/>
              <a:t>othe</a:t>
            </a:r>
            <a:r>
              <a:rPr lang="en-GB" sz="1600" dirty="0"/>
              <a:t> health professionals to identify symptoms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600" dirty="0">
                <a:solidFill>
                  <a:prstClr val="black"/>
                </a:solidFill>
              </a:rPr>
              <a:t>Peer </a:t>
            </a:r>
            <a:r>
              <a:rPr lang="es-ES" sz="1600" dirty="0" err="1">
                <a:solidFill>
                  <a:prstClr val="black"/>
                </a:solidFill>
              </a:rPr>
              <a:t>support</a:t>
            </a:r>
            <a:r>
              <a:rPr lang="es-ES" sz="1600" dirty="0">
                <a:solidFill>
                  <a:prstClr val="black"/>
                </a:solidFill>
              </a:rPr>
              <a:t> (</a:t>
            </a:r>
            <a:r>
              <a:rPr lang="es-ES" sz="1600" dirty="0" err="1">
                <a:solidFill>
                  <a:prstClr val="black"/>
                </a:solidFill>
              </a:rPr>
              <a:t>patient</a:t>
            </a:r>
            <a:r>
              <a:rPr lang="es-ES" sz="1600" dirty="0">
                <a:solidFill>
                  <a:prstClr val="black"/>
                </a:solidFill>
              </a:rPr>
              <a:t> </a:t>
            </a:r>
            <a:r>
              <a:rPr lang="es-ES" sz="1600" dirty="0" err="1">
                <a:solidFill>
                  <a:prstClr val="black"/>
                </a:solidFill>
              </a:rPr>
              <a:t>organisation</a:t>
            </a:r>
            <a:r>
              <a:rPr lang="es-ES" sz="1600" dirty="0">
                <a:solidFill>
                  <a:prstClr val="black"/>
                </a:solidFill>
              </a:rPr>
              <a:t>).</a:t>
            </a:r>
            <a:endParaRPr lang="de-DE" sz="1600" dirty="0">
              <a:solidFill>
                <a:srgbClr val="083386"/>
              </a:solidFill>
              <a:cs typeface="Arial" pitchFamily="2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87DD2685-B88E-59DE-E67A-144C6D2A8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33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Diagnosis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58C6F4D0-7074-3CEB-BA02-98120AE2A86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4619343" cy="192258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600" dirty="0">
              <a:solidFill>
                <a:srgbClr val="7A8C8E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Soon at birth, precociously wrinkled, loose, skin associated with respiratory, cardiovascular and gastro-Intestinal symptoms,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6BEA7E5-6BAE-D3D7-F2E3-5ADA88955CE5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182726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75BDA7"/>
              </a:solidFill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Organising a multidisciplinary consultation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Clinical diagnosis is confirmed with a biopsy and genetic testing to define the right type of CL,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BCBBB4A3-A7FE-DA3A-8867-1F79D5C8AD76}"/>
              </a:ext>
            </a:extLst>
          </p:cNvPr>
          <p:cNvSpPr txBox="1">
            <a:spLocks/>
          </p:cNvSpPr>
          <p:nvPr/>
        </p:nvSpPr>
        <p:spPr>
          <a:xfrm>
            <a:off x="605760" y="3175920"/>
            <a:ext cx="5354280" cy="2834630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58B6C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Psychological care is organised immediately after announcing the diagnosis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Being listened to, understood and </a:t>
            </a:r>
            <a:r>
              <a:rPr lang="en-US" sz="1600" dirty="0">
                <a:solidFill>
                  <a:prstClr val="black"/>
                </a:solidFill>
              </a:rPr>
              <a:t>advice/opinion heard/trusted.</a:t>
            </a:r>
            <a:endParaRPr lang="en-GB" sz="16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Getting reliable answers to their questions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 err="1"/>
              <a:t>Psycological</a:t>
            </a:r>
            <a:r>
              <a:rPr lang="en-GB" sz="1600" dirty="0"/>
              <a:t> care for parents and siblings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Quickly organised medico-social care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6854541E-AC22-129A-8EB1-C597F7B7B9EF}"/>
              </a:ext>
            </a:extLst>
          </p:cNvPr>
          <p:cNvSpPr txBox="1">
            <a:spLocks/>
          </p:cNvSpPr>
          <p:nvPr/>
        </p:nvSpPr>
        <p:spPr>
          <a:xfrm>
            <a:off x="6334991" y="3271233"/>
            <a:ext cx="5354280" cy="2846231"/>
          </a:xfrm>
          <a:prstGeom prst="rect">
            <a:avLst/>
          </a:prstGeom>
        </p:spPr>
        <p:txBody>
          <a:bodyPr lIns="0" tIns="0" rIns="0" bIns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600" dirty="0">
              <a:solidFill>
                <a:srgbClr val="00B0F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Early identification of the exact type of Cutis Laxa to allow an early evaluation of the possible comorbidities,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Information and diagnosis given in a clear, understandable and full of consideration language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All patient’s /parents’ questions are heard and answered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Immediate medical, psychological and medico-social care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s-ES" sz="1600" dirty="0">
                <a:solidFill>
                  <a:prstClr val="black"/>
                </a:solidFill>
              </a:rPr>
              <a:t>Peer </a:t>
            </a:r>
            <a:r>
              <a:rPr lang="es-ES" sz="1600" dirty="0" err="1">
                <a:solidFill>
                  <a:prstClr val="black"/>
                </a:solidFill>
              </a:rPr>
              <a:t>support</a:t>
            </a:r>
            <a:r>
              <a:rPr lang="es-ES" sz="1600" dirty="0">
                <a:solidFill>
                  <a:prstClr val="black"/>
                </a:solidFill>
              </a:rPr>
              <a:t> (</a:t>
            </a:r>
            <a:r>
              <a:rPr lang="es-ES" sz="1600" dirty="0" err="1">
                <a:solidFill>
                  <a:prstClr val="black"/>
                </a:solidFill>
              </a:rPr>
              <a:t>patient</a:t>
            </a:r>
            <a:r>
              <a:rPr lang="es-ES" sz="1600" dirty="0">
                <a:solidFill>
                  <a:prstClr val="black"/>
                </a:solidFill>
              </a:rPr>
              <a:t> </a:t>
            </a:r>
            <a:r>
              <a:rPr lang="es-ES" sz="1600" dirty="0" err="1">
                <a:solidFill>
                  <a:prstClr val="black"/>
                </a:solidFill>
              </a:rPr>
              <a:t>organisation</a:t>
            </a:r>
            <a:r>
              <a:rPr lang="es-ES" sz="1600" dirty="0">
                <a:solidFill>
                  <a:prstClr val="black"/>
                </a:solidFill>
              </a:rPr>
              <a:t>).</a:t>
            </a:r>
            <a:endParaRPr lang="de-DE" sz="1600" dirty="0">
              <a:solidFill>
                <a:srgbClr val="083386"/>
              </a:solidFill>
              <a:cs typeface="Arial" pitchFamily="2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51EA7B5-2223-E016-DFCB-490BF6D7AE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34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Comorbidities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6990AC7B-0D60-DC65-2FAD-7F4F379CFF58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5760" y="1083981"/>
            <a:ext cx="5354280" cy="215270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7A8C8E"/>
                </a:solidFill>
              </a:rPr>
              <a:t>Clinical Presentation</a:t>
            </a:r>
          </a:p>
          <a:p>
            <a:pPr marL="180975" indent="-90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/>
              <a:t> </a:t>
            </a:r>
            <a:r>
              <a:rPr lang="fr-FR" sz="1800" dirty="0" err="1"/>
              <a:t>Cardiology</a:t>
            </a:r>
            <a:r>
              <a:rPr lang="fr-FR" sz="1800" dirty="0"/>
              <a:t> </a:t>
            </a:r>
            <a:r>
              <a:rPr lang="fr-FR" sz="1600" dirty="0"/>
              <a:t>(</a:t>
            </a:r>
            <a:r>
              <a:rPr lang="fr-FR" sz="1600" dirty="0" err="1"/>
              <a:t>aneurisms</a:t>
            </a:r>
            <a:r>
              <a:rPr lang="fr-FR" sz="1600" dirty="0"/>
              <a:t>, </a:t>
            </a:r>
            <a:r>
              <a:rPr lang="fr-FR" sz="1600" dirty="0" err="1"/>
              <a:t>stenosis</a:t>
            </a:r>
            <a:r>
              <a:rPr lang="fr-FR" sz="1600" dirty="0"/>
              <a:t>, </a:t>
            </a:r>
            <a:r>
              <a:rPr lang="fr-FR" sz="1600" dirty="0" err="1"/>
              <a:t>bicuspid</a:t>
            </a:r>
            <a:r>
              <a:rPr lang="fr-FR" sz="1600" dirty="0"/>
              <a:t> </a:t>
            </a:r>
            <a:r>
              <a:rPr lang="fr-FR" sz="1600" dirty="0" err="1"/>
              <a:t>aortic</a:t>
            </a:r>
            <a:r>
              <a:rPr lang="fr-FR" sz="1600" dirty="0"/>
              <a:t> valva )</a:t>
            </a:r>
          </a:p>
          <a:p>
            <a:pPr marL="269875" indent="-182563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625475" algn="l"/>
              </a:tabLst>
            </a:pPr>
            <a:r>
              <a:rPr lang="fr-FR" sz="1800" dirty="0"/>
              <a:t> </a:t>
            </a:r>
            <a:r>
              <a:rPr lang="fr-FR" sz="1800" dirty="0" err="1"/>
              <a:t>Pulmonary</a:t>
            </a:r>
            <a:r>
              <a:rPr lang="fr-FR" sz="1800" dirty="0"/>
              <a:t> </a:t>
            </a:r>
            <a:r>
              <a:rPr lang="fr-FR" sz="1600" dirty="0"/>
              <a:t>(</a:t>
            </a:r>
            <a:r>
              <a:rPr lang="fr-FR" sz="1600" dirty="0" err="1"/>
              <a:t>emphysema</a:t>
            </a:r>
            <a:r>
              <a:rPr lang="fr-FR" sz="1600" dirty="0"/>
              <a:t>)</a:t>
            </a:r>
          </a:p>
          <a:p>
            <a:pPr marL="269875" indent="-182563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/>
              <a:t> Gastrointestinal </a:t>
            </a:r>
            <a:r>
              <a:rPr lang="fr-FR" sz="1600" dirty="0"/>
              <a:t>(Inguinal/</a:t>
            </a:r>
            <a:r>
              <a:rPr lang="fr-FR" sz="1600" dirty="0" err="1"/>
              <a:t>diaphragmatic</a:t>
            </a:r>
            <a:r>
              <a:rPr lang="fr-FR" sz="1600" dirty="0"/>
              <a:t> </a:t>
            </a:r>
            <a:r>
              <a:rPr lang="fr-FR" sz="1600" dirty="0" err="1"/>
              <a:t>hernias</a:t>
            </a:r>
            <a:r>
              <a:rPr lang="fr-FR" sz="1600" dirty="0"/>
              <a:t> </a:t>
            </a:r>
            <a:r>
              <a:rPr lang="fr-FR" sz="1600" dirty="0" err="1"/>
              <a:t>diverticulae</a:t>
            </a:r>
            <a:r>
              <a:rPr lang="fr-FR" sz="1600" dirty="0"/>
              <a:t>, </a:t>
            </a:r>
            <a:r>
              <a:rPr lang="fr-FR" sz="1600" dirty="0" err="1"/>
              <a:t>gastric</a:t>
            </a:r>
            <a:r>
              <a:rPr lang="fr-FR" sz="1600" dirty="0"/>
              <a:t> reflux).</a:t>
            </a:r>
          </a:p>
          <a:p>
            <a:pPr marL="268288" indent="-1714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800" dirty="0"/>
              <a:t> </a:t>
            </a:r>
            <a:r>
              <a:rPr lang="fr-FR" sz="1800" dirty="0" err="1"/>
              <a:t>Genito-Urinary</a:t>
            </a:r>
            <a:r>
              <a:rPr lang="fr-FR" sz="1800" dirty="0"/>
              <a:t>  </a:t>
            </a:r>
            <a:r>
              <a:rPr lang="fr-FR" sz="1600" dirty="0"/>
              <a:t>(</a:t>
            </a:r>
            <a:r>
              <a:rPr lang="fr-FR" sz="1600" dirty="0" err="1"/>
              <a:t>diverticulae</a:t>
            </a:r>
            <a:r>
              <a:rPr lang="fr-FR" sz="1600" dirty="0"/>
              <a:t>)</a:t>
            </a:r>
          </a:p>
          <a:p>
            <a:pPr marL="269875" indent="-171450" algn="l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 Joint pain</a:t>
            </a:r>
            <a:endParaRPr lang="fr-FR" sz="18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88546BD-0E6A-0C89-2C47-ABEB9990C55C}"/>
              </a:ext>
            </a:extLst>
          </p:cNvPr>
          <p:cNvSpPr txBox="1">
            <a:spLocks/>
          </p:cNvSpPr>
          <p:nvPr/>
        </p:nvSpPr>
        <p:spPr>
          <a:xfrm>
            <a:off x="6656963" y="1251413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Total internal check-up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T</a:t>
            </a:r>
            <a:r>
              <a:rPr lang="en-US" sz="1600" dirty="0"/>
              <a:t>pulmonary tests, radiology and/or CT scan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Cardiovascular MRI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Scan of the digestive system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Scanning of the genitourinary system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Assessment of the level of joint pain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31A5A2D-1E53-7089-E149-15DDD189A7FE}"/>
              </a:ext>
            </a:extLst>
          </p:cNvPr>
          <p:cNvSpPr txBox="1">
            <a:spLocks/>
          </p:cNvSpPr>
          <p:nvPr/>
        </p:nvSpPr>
        <p:spPr>
          <a:xfrm>
            <a:off x="439028" y="3414842"/>
            <a:ext cx="5656972" cy="2846258"/>
          </a:xfrm>
          <a:prstGeom prst="rect">
            <a:avLst/>
          </a:prstGeom>
        </p:spPr>
        <p:txBody>
          <a:bodyPr lIns="0" tIns="0" rIns="0" bIns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2000" dirty="0">
                <a:solidFill>
                  <a:srgbClr val="58B6C0"/>
                </a:solidFill>
              </a:rPr>
              <a:t>Patient Needs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Being accompanied and supported during the delivery of the results of internal assessments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Finding experts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Being supported in the psychological impact of comorbidities (death anxieties)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Being properly informed, in one's mother language, about the treatment options for comorbidities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Being informed about the consequences of comorbidities on quality of life (lifestyle, sports practice, etc.)</a:t>
            </a:r>
            <a:endParaRPr lang="en-GB" sz="20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61940640-06D5-D89B-9DA3-17981A767302}"/>
              </a:ext>
            </a:extLst>
          </p:cNvPr>
          <p:cNvSpPr txBox="1">
            <a:spLocks/>
          </p:cNvSpPr>
          <p:nvPr/>
        </p:nvSpPr>
        <p:spPr>
          <a:xfrm>
            <a:off x="6656963" y="3476748"/>
            <a:ext cx="5354280" cy="3011358"/>
          </a:xfrm>
          <a:prstGeom prst="rect">
            <a:avLst/>
          </a:prstGeom>
        </p:spPr>
        <p:txBody>
          <a:bodyPr lIns="0" tIns="0" rIns="0" bIns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Access to national or international expertise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Receive all the necessary information on comorbidities (consequences, possible treatments, impact on quality of life) in their mother tongue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Psychological support for the patient and his or her family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Medico-social support for the impact of comorbidities on quality of life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Access to adapted sports activities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Peer support (patient organization)</a:t>
            </a: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GB" sz="1600" dirty="0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DA1C449E-7EAA-F07C-6481-E82D8C610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99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>
          <a:xfrm>
            <a:off x="426149" y="313200"/>
            <a:ext cx="9143640" cy="432235"/>
          </a:xfrm>
        </p:spPr>
        <p:txBody>
          <a:bodyPr/>
          <a:lstStyle/>
          <a:p>
            <a:r>
              <a:rPr lang="en-GB" dirty="0"/>
              <a:t>Treatment(s)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EA6406CD-32F0-28E4-C3F3-A483551D1D3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Depending on the identified comorbidities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1F110EA8-8CDC-6247-8BBB-192B350E03CB}"/>
              </a:ext>
            </a:extLst>
          </p:cNvPr>
          <p:cNvSpPr txBox="1">
            <a:spLocks/>
          </p:cNvSpPr>
          <p:nvPr/>
        </p:nvSpPr>
        <p:spPr>
          <a:xfrm>
            <a:off x="5963760" y="1348654"/>
            <a:ext cx="56224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Surgery and/or treatment of identified comorbidities according to the usual procedures for the treatment of these cardiac, respiratory, gastrointestinal symptoms</a:t>
            </a:r>
            <a:endParaRPr lang="en-GB" sz="1600" dirty="0"/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Wrinkle treatments (facelift, reconstructive surgery)</a:t>
            </a: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2A54E31-ACB8-1C9C-A688-B49B250D47B5}"/>
              </a:ext>
            </a:extLst>
          </p:cNvPr>
          <p:cNvSpPr txBox="1">
            <a:spLocks/>
          </p:cNvSpPr>
          <p:nvPr/>
        </p:nvSpPr>
        <p:spPr>
          <a:xfrm>
            <a:off x="542430" y="3092492"/>
            <a:ext cx="5354280" cy="2579020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Being properly referred to the CL experts for each of the associated comorbidities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Finding Expert Surgeons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Having full access to transplant waiting lists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Information on wrinkle treatment options and reservations,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Consideration of pain relief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48F96A03-FB5F-02B0-55C5-0C9B1E699554}"/>
              </a:ext>
            </a:extLst>
          </p:cNvPr>
          <p:cNvSpPr txBox="1">
            <a:spLocks/>
          </p:cNvSpPr>
          <p:nvPr/>
        </p:nvSpPr>
        <p:spPr>
          <a:xfrm>
            <a:off x="6097860" y="3092492"/>
            <a:ext cx="5354280" cy="3452307"/>
          </a:xfrm>
          <a:prstGeom prst="rect">
            <a:avLst/>
          </a:prstGeom>
        </p:spPr>
        <p:txBody>
          <a:bodyPr lIns="0" tIns="0" rIns="0" bIns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International map of experts according to identified comorbidities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Multidisciplinary care throughout life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Reliable information on options for reconstructive surgery/wrinkle reduction, as well as the consequences and long-term results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Financial coverage of reconstructive surgery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Psychological support of the patient and his entourage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Sharing experience with peers (disease association)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600" dirty="0"/>
              <a:t>Supervision/follow-up of comorbidities</a:t>
            </a:r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5C65E1D4-FB49-183F-C940-13360471CE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40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Psychological and long term follow-up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C53F7987-EA9E-D86F-8210-847232AA93DD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22431" y="1103060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Monitoring of the patient's psychological state and evolution over the years,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Impact of information received (comorbidities)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Burden of the others’ gaze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Social and professional impact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Patient’s </a:t>
            </a:r>
            <a:r>
              <a:rPr lang="en-US" sz="1600" dirty="0"/>
              <a:t>Mental Health</a:t>
            </a:r>
            <a:endParaRPr lang="en-GB" sz="16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5F34B99-E7B3-421A-62EE-7BD5C3553DC8}"/>
              </a:ext>
            </a:extLst>
          </p:cNvPr>
          <p:cNvSpPr txBox="1">
            <a:spLocks/>
          </p:cNvSpPr>
          <p:nvPr/>
        </p:nvSpPr>
        <p:spPr>
          <a:xfrm>
            <a:off x="6228240" y="102310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Taking into account psychosocial challenges (school, work, social life)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Consideration of quality of life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Skin Health Education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Environmental impact and "risky" </a:t>
            </a:r>
            <a:r>
              <a:rPr lang="en-US" sz="1600" dirty="0" err="1"/>
              <a:t>behaviour</a:t>
            </a:r>
            <a:r>
              <a:rPr lang="en-US" sz="1600" dirty="0"/>
              <a:t> (tobacco, diet, sports)</a:t>
            </a: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B125696-CDAA-D896-22C3-D3994C511354}"/>
              </a:ext>
            </a:extLst>
          </p:cNvPr>
          <p:cNvSpPr txBox="1">
            <a:spLocks/>
          </p:cNvSpPr>
          <p:nvPr/>
        </p:nvSpPr>
        <p:spPr>
          <a:xfrm>
            <a:off x="622431" y="3429000"/>
            <a:ext cx="5354280" cy="2152706"/>
          </a:xfrm>
          <a:prstGeom prst="rect">
            <a:avLst/>
          </a:prstGeom>
        </p:spPr>
        <p:txBody>
          <a:bodyPr lIns="0" tIns="0" rIns="0" bIns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Information on the various therapies available (hypnosis, </a:t>
            </a:r>
            <a:r>
              <a:rPr lang="en-US" sz="1600" dirty="0" err="1"/>
              <a:t>behavioural</a:t>
            </a:r>
            <a:r>
              <a:rPr lang="en-US" sz="1600" dirty="0"/>
              <a:t> therapy, psychotherapy, family therapy, etc.)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Support in self-esteem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Coordinated child/adult transition without a break in follow-up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Improvement of quality of life at all levels (relational, professional, family, intimate, etc.)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/>
              <a:t>Specific emergency card</a:t>
            </a:r>
            <a:endParaRPr lang="en-GB" sz="1600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583F7916-FE04-CCEC-77A8-954DC78250BC}"/>
              </a:ext>
            </a:extLst>
          </p:cNvPr>
          <p:cNvSpPr txBox="1">
            <a:spLocks/>
          </p:cNvSpPr>
          <p:nvPr/>
        </p:nvSpPr>
        <p:spPr>
          <a:xfrm>
            <a:off x="6228240" y="3453479"/>
            <a:ext cx="5354280" cy="27568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Long-term support in acceptance and self-image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Access and coverage of various possible therapies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Informed social environment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Support for the whole family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Access to information in one's own language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Psychotherapists who are experts in the impact of dermatological diseases on quality of life and their psychosocial burden</a:t>
            </a:r>
            <a:endParaRPr lang="en-GB" sz="1600" dirty="0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3A1E9F67-527E-787F-1E2D-85796A503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889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/>
              <a:t>Planning Familial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33B22DC9-5697-DFD9-7A54-ABF348CCE5E6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5760" y="1171749"/>
            <a:ext cx="5354280" cy="19071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1000" dirty="0">
              <a:solidFill>
                <a:srgbClr val="7A8C8E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Puberty
Desire to have a child
Genetic transmission
Pregnancy</a:t>
            </a:r>
            <a:endParaRPr lang="en-GB" sz="16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D6B288F-FC31-B7D3-15E8-85176D88ECF2}"/>
              </a:ext>
            </a:extLst>
          </p:cNvPr>
          <p:cNvSpPr txBox="1">
            <a:spLocks/>
          </p:cNvSpPr>
          <p:nvPr/>
        </p:nvSpPr>
        <p:spPr>
          <a:xfrm>
            <a:off x="6231960" y="1171749"/>
            <a:ext cx="5354280" cy="208034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en-GB" sz="1000" dirty="0">
              <a:solidFill>
                <a:srgbClr val="75BDA7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Answering questions, even anticipating them
Provide the necessary information
Patient education/training in genetic transmission
Information on the risks associated with pregnancy</a:t>
            </a:r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DF018E6B-DA96-BC4C-F0EC-10AA3C6DFABD}"/>
              </a:ext>
            </a:extLst>
          </p:cNvPr>
          <p:cNvSpPr txBox="1">
            <a:spLocks/>
          </p:cNvSpPr>
          <p:nvPr/>
        </p:nvSpPr>
        <p:spPr>
          <a:xfrm>
            <a:off x="605760" y="3360765"/>
            <a:ext cx="5354280" cy="279533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Be informed from puberty of the impact of the disease on pregnancy (transmission, risks to the mother, possible options)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Sharing of experience and advice on family planning,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Information on the procedure to follow in case of desire to have a child (prenatal test, invitro fertilization, preimplantation diagnosis, etc.)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Psychological support for decision-making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5A530ED-8485-BFF7-8999-EF30BCDE24D5}"/>
              </a:ext>
            </a:extLst>
          </p:cNvPr>
          <p:cNvSpPr txBox="1">
            <a:spLocks/>
          </p:cNvSpPr>
          <p:nvPr/>
        </p:nvSpPr>
        <p:spPr>
          <a:xfrm>
            <a:off x="6231960" y="3428999"/>
            <a:ext cx="5354280" cy="250816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Taking into account and supporting the choices of future parents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Expert obstetrician-</a:t>
            </a:r>
            <a:r>
              <a:rPr lang="en-GB" sz="1600" dirty="0" err="1"/>
              <a:t>gynecologists</a:t>
            </a:r>
            <a:endParaRPr lang="en-GB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Patient informed of options and consequences</a:t>
            </a:r>
            <a:endParaRPr lang="en-GB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Information on the risks associated with the identified comorbidities</a:t>
            </a:r>
            <a:endParaRPr lang="en-GB" sz="1600" dirty="0"/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4B153DED-71B4-287C-6060-7E8A204252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1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D1F358-F041-B7DF-0F48-1926682BB88A}"/>
              </a:ext>
            </a:extLst>
          </p:cNvPr>
          <p:cNvSpPr>
            <a:spLocks noGrp="1"/>
          </p:cNvSpPr>
          <p:nvPr>
            <p:ph type="title" idx="10"/>
          </p:nvPr>
        </p:nvSpPr>
        <p:spPr/>
        <p:txBody>
          <a:bodyPr/>
          <a:lstStyle/>
          <a:p>
            <a:r>
              <a:rPr lang="en-GB" dirty="0" err="1"/>
              <a:t>Soins</a:t>
            </a:r>
            <a:r>
              <a:rPr lang="en-GB" dirty="0"/>
              <a:t> </a:t>
            </a:r>
            <a:r>
              <a:rPr lang="en-GB" dirty="0" err="1"/>
              <a:t>Paliatifs</a:t>
            </a:r>
            <a:r>
              <a:rPr lang="en-GB" dirty="0"/>
              <a:t> et </a:t>
            </a:r>
            <a:r>
              <a:rPr lang="en-GB" dirty="0" err="1"/>
              <a:t>Décès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F4E8BC57-8C5B-3B24-CF73-02D1156C7445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348654"/>
            <a:ext cx="5354280" cy="2152706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1600" dirty="0">
                <a:solidFill>
                  <a:srgbClr val="7A8C8E"/>
                </a:solidFill>
              </a:rPr>
              <a:t>Clinical Presentation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Respiratory distress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Lung Transplant Failure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Aneurysm rupture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3CF967AE-4412-41E6-0163-D0136FAA608B}"/>
              </a:ext>
            </a:extLst>
          </p:cNvPr>
          <p:cNvSpPr txBox="1">
            <a:spLocks/>
          </p:cNvSpPr>
          <p:nvPr/>
        </p:nvSpPr>
        <p:spPr>
          <a:xfrm>
            <a:off x="6231960" y="1348654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75BDA7"/>
                </a:solidFill>
              </a:rPr>
              <a:t>Necessary Actions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End of life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Palliative care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F876E0F-FF12-80F6-F495-9032F8EC325A}"/>
              </a:ext>
            </a:extLst>
          </p:cNvPr>
          <p:cNvSpPr txBox="1">
            <a:spLocks/>
          </p:cNvSpPr>
          <p:nvPr/>
        </p:nvSpPr>
        <p:spPr>
          <a:xfrm>
            <a:off x="609480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58B6C0"/>
                </a:solidFill>
              </a:rPr>
              <a:t>Patient Needs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Accompaniment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Support for the patient and those around him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Specially trained counsellors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1E2DB24B-FEC6-580C-AED0-E37AAAAE5D85}"/>
              </a:ext>
            </a:extLst>
          </p:cNvPr>
          <p:cNvSpPr txBox="1">
            <a:spLocks/>
          </p:cNvSpPr>
          <p:nvPr/>
        </p:nvSpPr>
        <p:spPr>
          <a:xfrm>
            <a:off x="6228242" y="3682080"/>
            <a:ext cx="5354280" cy="215270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en-GB" sz="1600" dirty="0">
                <a:solidFill>
                  <a:srgbClr val="00B0F0"/>
                </a:solidFill>
              </a:rPr>
              <a:t>Ideal Outcome &amp; Support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Connection with specialized services/experts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Daily support from expert peers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600" dirty="0"/>
              <a:t>Collectively commemorating the deceased</a:t>
            </a:r>
          </a:p>
        </p:txBody>
      </p:sp>
      <p:pic>
        <p:nvPicPr>
          <p:cNvPr id="2" name="Image 1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54C2C769-3ED5-B172-5D28-6F4BDF9B6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6" y="6261100"/>
            <a:ext cx="1154270" cy="44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67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ACCD"/>
      </a:accent1>
      <a:accent2>
        <a:srgbClr val="00519C"/>
      </a:accent2>
      <a:accent3>
        <a:srgbClr val="55BE8C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1483</TotalTime>
  <Words>1147</Words>
  <Application>Microsoft Office PowerPoint</Application>
  <PresentationFormat>Grand écran</PresentationFormat>
  <Paragraphs>197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Andika</vt:lpstr>
      <vt:lpstr>Arial</vt:lpstr>
      <vt:lpstr>Calibri</vt:lpstr>
      <vt:lpstr>Franklin Gothic Book</vt:lpstr>
      <vt:lpstr>Lato Light</vt:lpstr>
      <vt:lpstr>Poppins</vt:lpstr>
      <vt:lpstr>Symbol</vt:lpstr>
      <vt:lpstr>Tahoma</vt:lpstr>
      <vt:lpstr>Times New Roman</vt:lpstr>
      <vt:lpstr>Wingdings</vt:lpstr>
      <vt:lpstr>Office Theme</vt:lpstr>
      <vt:lpstr>ERN Patient Journey</vt:lpstr>
      <vt:lpstr>Overview of Patient Journey</vt:lpstr>
      <vt:lpstr>Pre-Diagnosis &amp; First Symptoms</vt:lpstr>
      <vt:lpstr>Diagnosis</vt:lpstr>
      <vt:lpstr>Comorbidities</vt:lpstr>
      <vt:lpstr>Treatment(s)</vt:lpstr>
      <vt:lpstr>Psychological and long term follow-up</vt:lpstr>
      <vt:lpstr>Planning Familial</vt:lpstr>
      <vt:lpstr>Soins Paliatifs et Décès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Jen Tidman</dc:creator>
  <dc:description/>
  <cp:lastModifiedBy>marie-claude Boiteux</cp:lastModifiedBy>
  <cp:revision>36</cp:revision>
  <cp:lastPrinted>2025-05-26T16:23:41Z</cp:lastPrinted>
  <dcterms:created xsi:type="dcterms:W3CDTF">2022-09-06T15:17:20Z</dcterms:created>
  <dcterms:modified xsi:type="dcterms:W3CDTF">2025-11-24T15:14:03Z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0x010100D826D81C5FE4E64D8D994B410E4529C3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Widescreen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7</vt:i4>
  </property>
</Properties>
</file>