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2"/>
  </p:notesMasterIdLst>
  <p:sldIdLst>
    <p:sldId id="767" r:id="rId2"/>
    <p:sldId id="768" r:id="rId3"/>
    <p:sldId id="769" r:id="rId4"/>
    <p:sldId id="776" r:id="rId5"/>
    <p:sldId id="770" r:id="rId6"/>
    <p:sldId id="771" r:id="rId7"/>
    <p:sldId id="773" r:id="rId8"/>
    <p:sldId id="772" r:id="rId9"/>
    <p:sldId id="774" r:id="rId10"/>
    <p:sldId id="258" r:id="rId11"/>
  </p:sldIdLst>
  <p:sldSz cx="12192000" cy="6858000"/>
  <p:notesSz cx="6858000" cy="994568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5BDA7"/>
    <a:srgbClr val="856369"/>
    <a:srgbClr val="55BE8C"/>
    <a:srgbClr val="00519C"/>
    <a:srgbClr val="0D397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784"/>
    <p:restoredTop sz="96327"/>
  </p:normalViewPr>
  <p:slideViewPr>
    <p:cSldViewPr snapToGrid="0">
      <p:cViewPr varScale="1">
        <p:scale>
          <a:sx n="76" d="100"/>
          <a:sy n="76" d="100"/>
        </p:scale>
        <p:origin x="1002" y="29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72472" cy="499130"/>
          </a:xfrm>
          <a:prstGeom prst="rect">
            <a:avLst/>
          </a:prstGeom>
        </p:spPr>
        <p:txBody>
          <a:bodyPr vert="horz" lIns="84180" tIns="42090" rIns="84180" bIns="42090" rtlCol="0"/>
          <a:lstStyle>
            <a:lvl1pPr algn="l">
              <a:defRPr sz="1100"/>
            </a:lvl1pPr>
          </a:lstStyle>
          <a:p>
            <a:endParaRPr lang="en-GB"/>
          </a:p>
        </p:txBody>
      </p:sp>
      <p:sp>
        <p:nvSpPr>
          <p:cNvPr id="3" name="Date Placeholder 2"/>
          <p:cNvSpPr>
            <a:spLocks noGrp="1"/>
          </p:cNvSpPr>
          <p:nvPr>
            <p:ph type="dt" idx="1"/>
          </p:nvPr>
        </p:nvSpPr>
        <p:spPr>
          <a:xfrm>
            <a:off x="3884088" y="1"/>
            <a:ext cx="2972472" cy="499130"/>
          </a:xfrm>
          <a:prstGeom prst="rect">
            <a:avLst/>
          </a:prstGeom>
        </p:spPr>
        <p:txBody>
          <a:bodyPr vert="horz" lIns="84180" tIns="42090" rIns="84180" bIns="42090" rtlCol="0"/>
          <a:lstStyle>
            <a:lvl1pPr algn="r">
              <a:defRPr sz="1100"/>
            </a:lvl1pPr>
          </a:lstStyle>
          <a:p>
            <a:fld id="{DC4737D0-68ED-48CC-8735-6E485A17600D}" type="datetimeFigureOut">
              <a:rPr lang="en-GB" smtClean="0"/>
              <a:t>28/01/2026</a:t>
            </a:fld>
            <a:endParaRPr lang="en-GB"/>
          </a:p>
        </p:txBody>
      </p:sp>
      <p:sp>
        <p:nvSpPr>
          <p:cNvPr id="4" name="Slide Image Placeholder 3"/>
          <p:cNvSpPr>
            <a:spLocks noGrp="1" noRot="1" noChangeAspect="1"/>
          </p:cNvSpPr>
          <p:nvPr>
            <p:ph type="sldImg" idx="2"/>
          </p:nvPr>
        </p:nvSpPr>
        <p:spPr>
          <a:xfrm>
            <a:off x="444500" y="1243013"/>
            <a:ext cx="5969000" cy="3357562"/>
          </a:xfrm>
          <a:prstGeom prst="rect">
            <a:avLst/>
          </a:prstGeom>
          <a:noFill/>
          <a:ln w="12700">
            <a:solidFill>
              <a:prstClr val="black"/>
            </a:solidFill>
          </a:ln>
        </p:spPr>
        <p:txBody>
          <a:bodyPr vert="horz" lIns="84180" tIns="42090" rIns="84180" bIns="42090" rtlCol="0" anchor="ctr"/>
          <a:lstStyle/>
          <a:p>
            <a:endParaRPr lang="en-GB"/>
          </a:p>
        </p:txBody>
      </p:sp>
      <p:sp>
        <p:nvSpPr>
          <p:cNvPr id="5" name="Notes Placeholder 4"/>
          <p:cNvSpPr>
            <a:spLocks noGrp="1"/>
          </p:cNvSpPr>
          <p:nvPr>
            <p:ph type="body" sz="quarter" idx="3"/>
          </p:nvPr>
        </p:nvSpPr>
        <p:spPr>
          <a:xfrm>
            <a:off x="685512" y="4786040"/>
            <a:ext cx="5486976" cy="3916253"/>
          </a:xfrm>
          <a:prstGeom prst="rect">
            <a:avLst/>
          </a:prstGeom>
        </p:spPr>
        <p:txBody>
          <a:bodyPr vert="horz" lIns="84180" tIns="42090" rIns="84180" bIns="4209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46558"/>
            <a:ext cx="2972472" cy="499130"/>
          </a:xfrm>
          <a:prstGeom prst="rect">
            <a:avLst/>
          </a:prstGeom>
        </p:spPr>
        <p:txBody>
          <a:bodyPr vert="horz" lIns="84180" tIns="42090" rIns="84180" bIns="42090" rtlCol="0" anchor="b"/>
          <a:lstStyle>
            <a:lvl1pPr algn="l">
              <a:defRPr sz="1100"/>
            </a:lvl1pPr>
          </a:lstStyle>
          <a:p>
            <a:endParaRPr lang="en-GB"/>
          </a:p>
        </p:txBody>
      </p:sp>
      <p:sp>
        <p:nvSpPr>
          <p:cNvPr id="7" name="Slide Number Placeholder 6"/>
          <p:cNvSpPr>
            <a:spLocks noGrp="1"/>
          </p:cNvSpPr>
          <p:nvPr>
            <p:ph type="sldNum" sz="quarter" idx="5"/>
          </p:nvPr>
        </p:nvSpPr>
        <p:spPr>
          <a:xfrm>
            <a:off x="3884088" y="9446558"/>
            <a:ext cx="2972472" cy="499130"/>
          </a:xfrm>
          <a:prstGeom prst="rect">
            <a:avLst/>
          </a:prstGeom>
        </p:spPr>
        <p:txBody>
          <a:bodyPr vert="horz" lIns="84180" tIns="42090" rIns="84180" bIns="42090" rtlCol="0" anchor="b"/>
          <a:lstStyle>
            <a:lvl1pPr algn="r">
              <a:defRPr sz="1100"/>
            </a:lvl1pPr>
          </a:lstStyle>
          <a:p>
            <a:fld id="{D61BFAF6-75E2-42BB-9FCB-C9EAF4F4B3A2}" type="slidenum">
              <a:rPr lang="en-GB" smtClean="0"/>
              <a:t>‹N°›</a:t>
            </a:fld>
            <a:endParaRPr lang="en-GB"/>
          </a:p>
        </p:txBody>
      </p:sp>
    </p:spTree>
    <p:extLst>
      <p:ext uri="{BB962C8B-B14F-4D97-AF65-F5344CB8AC3E}">
        <p14:creationId xmlns:p14="http://schemas.microsoft.com/office/powerpoint/2010/main" val="36296692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Content over Content">
    <p:spTree>
      <p:nvGrpSpPr>
        <p:cNvPr id="1" name=""/>
        <p:cNvGrpSpPr/>
        <p:nvPr/>
      </p:nvGrpSpPr>
      <p:grpSpPr>
        <a:xfrm>
          <a:off x="0" y="0"/>
          <a:ext cx="0" cy="0"/>
          <a:chOff x="0" y="0"/>
          <a:chExt cx="0" cy="0"/>
        </a:xfrm>
      </p:grpSpPr>
      <p:sp>
        <p:nvSpPr>
          <p:cNvPr id="35" name="PlaceHolder 2"/>
          <p:cNvSpPr>
            <a:spLocks noGrp="1"/>
          </p:cNvSpPr>
          <p:nvPr>
            <p:ph type="body"/>
          </p:nvPr>
        </p:nvSpPr>
        <p:spPr>
          <a:xfrm>
            <a:off x="609480" y="1348654"/>
            <a:ext cx="10972440" cy="2152706"/>
          </a:xfrm>
          <a:prstGeom prst="rect">
            <a:avLst/>
          </a:prstGeom>
        </p:spPr>
        <p:txBody>
          <a:bodyPr lIns="0" tIns="0" rIns="0" bIns="0">
            <a:normAutofit/>
          </a:bodyPr>
          <a:lstStyle/>
          <a:p>
            <a:pPr lvl="0"/>
            <a:r>
              <a:rPr lang="en-GB" sz="2400" b="0" strike="noStrike" spc="-1">
                <a:solidFill>
                  <a:srgbClr val="0098BD"/>
                </a:solidFill>
                <a:latin typeface="Tahoma"/>
              </a:rPr>
              <a:t>Click to edit Master text styles</a:t>
            </a:r>
          </a:p>
        </p:txBody>
      </p:sp>
      <p:sp>
        <p:nvSpPr>
          <p:cNvPr id="36" name="PlaceHolder 3"/>
          <p:cNvSpPr>
            <a:spLocks noGrp="1"/>
          </p:cNvSpPr>
          <p:nvPr>
            <p:ph type="body"/>
          </p:nvPr>
        </p:nvSpPr>
        <p:spPr>
          <a:xfrm>
            <a:off x="609480" y="3682080"/>
            <a:ext cx="10972440" cy="2152706"/>
          </a:xfrm>
          <a:prstGeom prst="rect">
            <a:avLst/>
          </a:prstGeom>
        </p:spPr>
        <p:txBody>
          <a:bodyPr lIns="0" tIns="0" rIns="0" bIns="0">
            <a:normAutofit/>
          </a:bodyPr>
          <a:lstStyle/>
          <a:p>
            <a:pPr lvl="0"/>
            <a:r>
              <a:rPr lang="en-GB" sz="2400" b="0" strike="noStrike" spc="-1">
                <a:solidFill>
                  <a:srgbClr val="0098BD"/>
                </a:solidFill>
                <a:latin typeface="Tahoma"/>
              </a:rPr>
              <a:t>Click to edit Master text styles</a:t>
            </a:r>
          </a:p>
        </p:txBody>
      </p:sp>
      <p:sp>
        <p:nvSpPr>
          <p:cNvPr id="2" name="PlaceHolder 1">
            <a:extLst>
              <a:ext uri="{FF2B5EF4-FFF2-40B4-BE49-F238E27FC236}">
                <a16:creationId xmlns:a16="http://schemas.microsoft.com/office/drawing/2014/main" id="{59942B1E-A55B-BFD1-EE3B-F09546C7319D}"/>
              </a:ext>
            </a:extLst>
          </p:cNvPr>
          <p:cNvSpPr>
            <a:spLocks noGrp="1"/>
          </p:cNvSpPr>
          <p:nvPr>
            <p:ph type="title" idx="10"/>
          </p:nvPr>
        </p:nvSpPr>
        <p:spPr>
          <a:xfrm>
            <a:off x="439028" y="313200"/>
            <a:ext cx="9143640" cy="432235"/>
          </a:xfrm>
          <a:prstGeom prst="rect">
            <a:avLst/>
          </a:prstGeom>
        </p:spPr>
        <p:txBody>
          <a:bodyPr lIns="0" tIns="0" rIns="0" bIns="0" anchor="ctr">
            <a:noAutofit/>
          </a:bodyPr>
          <a:lstStyle/>
          <a:p>
            <a:r>
              <a:rPr lang="en-GB" sz="1800" b="0" strike="noStrike" spc="-1">
                <a:solidFill>
                  <a:srgbClr val="000000"/>
                </a:solidFill>
                <a:latin typeface="Franklin Gothic Book"/>
              </a:rPr>
              <a:t>Click to edit Master title style</a:t>
            </a:r>
            <a:endParaRPr lang="en-US" sz="1800" b="0" strike="noStrike" spc="-1">
              <a:solidFill>
                <a:srgbClr val="000000"/>
              </a:solidFill>
              <a:latin typeface="Franklin Gothic Book"/>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4 Content">
    <p:spTree>
      <p:nvGrpSpPr>
        <p:cNvPr id="1" name=""/>
        <p:cNvGrpSpPr/>
        <p:nvPr/>
      </p:nvGrpSpPr>
      <p:grpSpPr>
        <a:xfrm>
          <a:off x="0" y="0"/>
          <a:ext cx="0" cy="0"/>
          <a:chOff x="0" y="0"/>
          <a:chExt cx="0" cy="0"/>
        </a:xfrm>
      </p:grpSpPr>
      <p:sp>
        <p:nvSpPr>
          <p:cNvPr id="38" name="PlaceHolder 2"/>
          <p:cNvSpPr>
            <a:spLocks noGrp="1"/>
          </p:cNvSpPr>
          <p:nvPr>
            <p:ph type="body"/>
          </p:nvPr>
        </p:nvSpPr>
        <p:spPr>
          <a:xfrm>
            <a:off x="609480" y="1348654"/>
            <a:ext cx="5354280" cy="2152706"/>
          </a:xfrm>
          <a:prstGeom prst="rect">
            <a:avLst/>
          </a:prstGeom>
        </p:spPr>
        <p:txBody>
          <a:bodyPr lIns="0" tIns="0" rIns="0" bIns="0">
            <a:normAutofit/>
          </a:bodyPr>
          <a:lstStyle/>
          <a:p>
            <a:pPr lvl="0"/>
            <a:r>
              <a:rPr lang="en-GB" sz="2400" b="0" strike="noStrike" spc="-1">
                <a:solidFill>
                  <a:srgbClr val="0098BD"/>
                </a:solidFill>
                <a:latin typeface="Tahoma"/>
              </a:rPr>
              <a:t>Click to edit Master text styles</a:t>
            </a:r>
          </a:p>
        </p:txBody>
      </p:sp>
      <p:sp>
        <p:nvSpPr>
          <p:cNvPr id="39" name="PlaceHolder 3"/>
          <p:cNvSpPr>
            <a:spLocks noGrp="1"/>
          </p:cNvSpPr>
          <p:nvPr>
            <p:ph type="body"/>
          </p:nvPr>
        </p:nvSpPr>
        <p:spPr>
          <a:xfrm>
            <a:off x="6231960" y="1348654"/>
            <a:ext cx="5354280" cy="2152706"/>
          </a:xfrm>
          <a:prstGeom prst="rect">
            <a:avLst/>
          </a:prstGeom>
        </p:spPr>
        <p:txBody>
          <a:bodyPr lIns="0" tIns="0" rIns="0" bIns="0">
            <a:normAutofit/>
          </a:bodyPr>
          <a:lstStyle/>
          <a:p>
            <a:pPr lvl="0"/>
            <a:r>
              <a:rPr lang="en-GB" sz="2400" b="0" strike="noStrike" spc="-1">
                <a:solidFill>
                  <a:srgbClr val="0098BD"/>
                </a:solidFill>
                <a:latin typeface="Tahoma"/>
              </a:rPr>
              <a:t>Click to edit Master text styles</a:t>
            </a:r>
          </a:p>
        </p:txBody>
      </p:sp>
      <p:sp>
        <p:nvSpPr>
          <p:cNvPr id="40" name="PlaceHolder 4"/>
          <p:cNvSpPr>
            <a:spLocks noGrp="1"/>
          </p:cNvSpPr>
          <p:nvPr>
            <p:ph type="body"/>
          </p:nvPr>
        </p:nvSpPr>
        <p:spPr>
          <a:xfrm>
            <a:off x="609480" y="3682080"/>
            <a:ext cx="5354280" cy="2152706"/>
          </a:xfrm>
          <a:prstGeom prst="rect">
            <a:avLst/>
          </a:prstGeom>
        </p:spPr>
        <p:txBody>
          <a:bodyPr lIns="0" tIns="0" rIns="0" bIns="0">
            <a:normAutofit/>
          </a:bodyPr>
          <a:lstStyle/>
          <a:p>
            <a:pPr lvl="0"/>
            <a:r>
              <a:rPr lang="en-GB" sz="2400" b="0" strike="noStrike" spc="-1">
                <a:solidFill>
                  <a:srgbClr val="0098BD"/>
                </a:solidFill>
                <a:latin typeface="Tahoma"/>
              </a:rPr>
              <a:t>Click to edit Master text styles</a:t>
            </a:r>
          </a:p>
        </p:txBody>
      </p:sp>
      <p:sp>
        <p:nvSpPr>
          <p:cNvPr id="41" name="PlaceHolder 5"/>
          <p:cNvSpPr>
            <a:spLocks noGrp="1"/>
          </p:cNvSpPr>
          <p:nvPr>
            <p:ph type="body"/>
          </p:nvPr>
        </p:nvSpPr>
        <p:spPr>
          <a:xfrm>
            <a:off x="6231960" y="3682080"/>
            <a:ext cx="5354280" cy="2152706"/>
          </a:xfrm>
          <a:prstGeom prst="rect">
            <a:avLst/>
          </a:prstGeom>
        </p:spPr>
        <p:txBody>
          <a:bodyPr lIns="0" tIns="0" rIns="0" bIns="0">
            <a:normAutofit/>
          </a:bodyPr>
          <a:lstStyle/>
          <a:p>
            <a:pPr lvl="0"/>
            <a:r>
              <a:rPr lang="en-GB" sz="2400" b="0" strike="noStrike" spc="-1">
                <a:solidFill>
                  <a:srgbClr val="0098BD"/>
                </a:solidFill>
                <a:latin typeface="Tahoma"/>
              </a:rPr>
              <a:t>Click to edit Master text styles</a:t>
            </a:r>
          </a:p>
        </p:txBody>
      </p:sp>
      <p:sp>
        <p:nvSpPr>
          <p:cNvPr id="2" name="PlaceHolder 1">
            <a:extLst>
              <a:ext uri="{FF2B5EF4-FFF2-40B4-BE49-F238E27FC236}">
                <a16:creationId xmlns:a16="http://schemas.microsoft.com/office/drawing/2014/main" id="{292E16A1-B04F-5181-B670-E489A7D5436E}"/>
              </a:ext>
            </a:extLst>
          </p:cNvPr>
          <p:cNvSpPr>
            <a:spLocks noGrp="1"/>
          </p:cNvSpPr>
          <p:nvPr>
            <p:ph type="title" idx="10"/>
          </p:nvPr>
        </p:nvSpPr>
        <p:spPr>
          <a:xfrm>
            <a:off x="439028" y="313200"/>
            <a:ext cx="9143640" cy="432235"/>
          </a:xfrm>
          <a:prstGeom prst="rect">
            <a:avLst/>
          </a:prstGeom>
        </p:spPr>
        <p:txBody>
          <a:bodyPr lIns="0" tIns="0" rIns="0" bIns="0" anchor="ctr">
            <a:noAutofit/>
          </a:bodyPr>
          <a:lstStyle/>
          <a:p>
            <a:r>
              <a:rPr lang="en-GB" sz="1800" b="0" strike="noStrike" spc="-1">
                <a:solidFill>
                  <a:srgbClr val="000000"/>
                </a:solidFill>
                <a:latin typeface="Franklin Gothic Book"/>
              </a:rPr>
              <a:t>Click to edit Master title style</a:t>
            </a:r>
            <a:endParaRPr lang="en-US" sz="1800" b="0" strike="noStrike" spc="-1">
              <a:solidFill>
                <a:srgbClr val="000000"/>
              </a:solidFill>
              <a:latin typeface="Franklin Gothic Book"/>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6 Content">
    <p:spTree>
      <p:nvGrpSpPr>
        <p:cNvPr id="1" name=""/>
        <p:cNvGrpSpPr/>
        <p:nvPr/>
      </p:nvGrpSpPr>
      <p:grpSpPr>
        <a:xfrm>
          <a:off x="0" y="0"/>
          <a:ext cx="0" cy="0"/>
          <a:chOff x="0" y="0"/>
          <a:chExt cx="0" cy="0"/>
        </a:xfrm>
      </p:grpSpPr>
      <p:sp>
        <p:nvSpPr>
          <p:cNvPr id="43" name="PlaceHolder 2"/>
          <p:cNvSpPr>
            <a:spLocks noGrp="1"/>
          </p:cNvSpPr>
          <p:nvPr>
            <p:ph type="body"/>
          </p:nvPr>
        </p:nvSpPr>
        <p:spPr>
          <a:xfrm>
            <a:off x="609480" y="1348654"/>
            <a:ext cx="3533040" cy="2152706"/>
          </a:xfrm>
          <a:prstGeom prst="rect">
            <a:avLst/>
          </a:prstGeom>
        </p:spPr>
        <p:txBody>
          <a:bodyPr lIns="0" tIns="0" rIns="0" bIns="0">
            <a:normAutofit/>
          </a:bodyPr>
          <a:lstStyle/>
          <a:p>
            <a:pPr lvl="0"/>
            <a:r>
              <a:rPr lang="en-GB" sz="2400" b="0" strike="noStrike" spc="-1" dirty="0">
                <a:solidFill>
                  <a:srgbClr val="0098BD"/>
                </a:solidFill>
                <a:latin typeface="Tahoma"/>
              </a:rPr>
              <a:t>Click to edit Master text styles</a:t>
            </a:r>
          </a:p>
        </p:txBody>
      </p:sp>
      <p:sp>
        <p:nvSpPr>
          <p:cNvPr id="44" name="PlaceHolder 3"/>
          <p:cNvSpPr>
            <a:spLocks noGrp="1"/>
          </p:cNvSpPr>
          <p:nvPr>
            <p:ph type="body"/>
          </p:nvPr>
        </p:nvSpPr>
        <p:spPr>
          <a:xfrm>
            <a:off x="4319640" y="1348654"/>
            <a:ext cx="3533040" cy="2152706"/>
          </a:xfrm>
          <a:prstGeom prst="rect">
            <a:avLst/>
          </a:prstGeom>
        </p:spPr>
        <p:txBody>
          <a:bodyPr lIns="0" tIns="0" rIns="0" bIns="0">
            <a:normAutofit/>
          </a:bodyPr>
          <a:lstStyle/>
          <a:p>
            <a:pPr lvl="0"/>
            <a:r>
              <a:rPr lang="en-GB" sz="2400" b="0" strike="noStrike" spc="-1">
                <a:solidFill>
                  <a:srgbClr val="0098BD"/>
                </a:solidFill>
                <a:latin typeface="Tahoma"/>
              </a:rPr>
              <a:t>Click to edit Master text styles</a:t>
            </a:r>
          </a:p>
        </p:txBody>
      </p:sp>
      <p:sp>
        <p:nvSpPr>
          <p:cNvPr id="45" name="PlaceHolder 4"/>
          <p:cNvSpPr>
            <a:spLocks noGrp="1"/>
          </p:cNvSpPr>
          <p:nvPr>
            <p:ph type="body"/>
          </p:nvPr>
        </p:nvSpPr>
        <p:spPr>
          <a:xfrm>
            <a:off x="8029800" y="1348654"/>
            <a:ext cx="3533040" cy="2152706"/>
          </a:xfrm>
          <a:prstGeom prst="rect">
            <a:avLst/>
          </a:prstGeom>
        </p:spPr>
        <p:txBody>
          <a:bodyPr lIns="0" tIns="0" rIns="0" bIns="0">
            <a:normAutofit/>
          </a:bodyPr>
          <a:lstStyle/>
          <a:p>
            <a:pPr lvl="0"/>
            <a:r>
              <a:rPr lang="en-GB" sz="2400" b="0" strike="noStrike" spc="-1">
                <a:solidFill>
                  <a:srgbClr val="0098BD"/>
                </a:solidFill>
                <a:latin typeface="Tahoma"/>
              </a:rPr>
              <a:t>Click to edit Master text styles</a:t>
            </a:r>
          </a:p>
        </p:txBody>
      </p:sp>
      <p:sp>
        <p:nvSpPr>
          <p:cNvPr id="46" name="PlaceHolder 5"/>
          <p:cNvSpPr>
            <a:spLocks noGrp="1"/>
          </p:cNvSpPr>
          <p:nvPr>
            <p:ph type="body"/>
          </p:nvPr>
        </p:nvSpPr>
        <p:spPr>
          <a:xfrm>
            <a:off x="609480" y="3682080"/>
            <a:ext cx="3533040" cy="2152706"/>
          </a:xfrm>
          <a:prstGeom prst="rect">
            <a:avLst/>
          </a:prstGeom>
        </p:spPr>
        <p:txBody>
          <a:bodyPr lIns="0" tIns="0" rIns="0" bIns="0">
            <a:normAutofit/>
          </a:bodyPr>
          <a:lstStyle/>
          <a:p>
            <a:pPr lvl="0"/>
            <a:r>
              <a:rPr lang="en-GB" sz="2400" b="0" strike="noStrike" spc="-1">
                <a:solidFill>
                  <a:srgbClr val="0098BD"/>
                </a:solidFill>
                <a:latin typeface="Tahoma"/>
              </a:rPr>
              <a:t>Click to edit Master text styles</a:t>
            </a:r>
          </a:p>
        </p:txBody>
      </p:sp>
      <p:sp>
        <p:nvSpPr>
          <p:cNvPr id="47" name="PlaceHolder 6"/>
          <p:cNvSpPr>
            <a:spLocks noGrp="1"/>
          </p:cNvSpPr>
          <p:nvPr>
            <p:ph type="body"/>
          </p:nvPr>
        </p:nvSpPr>
        <p:spPr>
          <a:xfrm>
            <a:off x="4319640" y="3682080"/>
            <a:ext cx="3533040" cy="2152706"/>
          </a:xfrm>
          <a:prstGeom prst="rect">
            <a:avLst/>
          </a:prstGeom>
        </p:spPr>
        <p:txBody>
          <a:bodyPr lIns="0" tIns="0" rIns="0" bIns="0">
            <a:normAutofit/>
          </a:bodyPr>
          <a:lstStyle/>
          <a:p>
            <a:pPr lvl="0"/>
            <a:r>
              <a:rPr lang="en-GB" sz="2400" b="0" strike="noStrike" spc="-1">
                <a:solidFill>
                  <a:srgbClr val="0098BD"/>
                </a:solidFill>
                <a:latin typeface="Tahoma"/>
              </a:rPr>
              <a:t>Click to edit Master text styles</a:t>
            </a:r>
          </a:p>
        </p:txBody>
      </p:sp>
      <p:sp>
        <p:nvSpPr>
          <p:cNvPr id="48" name="PlaceHolder 7"/>
          <p:cNvSpPr>
            <a:spLocks noGrp="1"/>
          </p:cNvSpPr>
          <p:nvPr>
            <p:ph type="body"/>
          </p:nvPr>
        </p:nvSpPr>
        <p:spPr>
          <a:xfrm>
            <a:off x="8029800" y="3682080"/>
            <a:ext cx="3533040" cy="2152706"/>
          </a:xfrm>
          <a:prstGeom prst="rect">
            <a:avLst/>
          </a:prstGeom>
        </p:spPr>
        <p:txBody>
          <a:bodyPr lIns="0" tIns="0" rIns="0" bIns="0">
            <a:normAutofit/>
          </a:bodyPr>
          <a:lstStyle/>
          <a:p>
            <a:pPr lvl="0"/>
            <a:r>
              <a:rPr lang="en-GB" sz="2400" b="0" strike="noStrike" spc="-1">
                <a:solidFill>
                  <a:srgbClr val="0098BD"/>
                </a:solidFill>
                <a:latin typeface="Tahoma"/>
              </a:rPr>
              <a:t>Click to edit Master text styles</a:t>
            </a:r>
          </a:p>
        </p:txBody>
      </p:sp>
      <p:sp>
        <p:nvSpPr>
          <p:cNvPr id="2" name="PlaceHolder 1">
            <a:extLst>
              <a:ext uri="{FF2B5EF4-FFF2-40B4-BE49-F238E27FC236}">
                <a16:creationId xmlns:a16="http://schemas.microsoft.com/office/drawing/2014/main" id="{7CC9A081-45B1-1CA6-BB7A-278C7DB36CD9}"/>
              </a:ext>
            </a:extLst>
          </p:cNvPr>
          <p:cNvSpPr txBox="1">
            <a:spLocks/>
          </p:cNvSpPr>
          <p:nvPr userDrawn="1"/>
        </p:nvSpPr>
        <p:spPr>
          <a:xfrm>
            <a:off x="439028" y="313200"/>
            <a:ext cx="9143640" cy="432235"/>
          </a:xfrm>
          <a:prstGeom prst="rect">
            <a:avLst/>
          </a:prstGeom>
        </p:spPr>
        <p:txBody>
          <a:bodyPr lIns="0" tIns="0" rIns="0" bIns="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1800" spc="-1">
                <a:solidFill>
                  <a:srgbClr val="000000"/>
                </a:solidFill>
                <a:latin typeface="Franklin Gothic Book"/>
              </a:rPr>
              <a:t>Click to edit Master title style</a:t>
            </a:r>
            <a:endParaRPr lang="en-US" sz="1800" spc="-1">
              <a:solidFill>
                <a:srgbClr val="000000"/>
              </a:solidFill>
              <a:latin typeface="Franklin Gothic Book"/>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13" name="PlaceHolder 1"/>
          <p:cNvSpPr>
            <a:spLocks noGrp="1"/>
          </p:cNvSpPr>
          <p:nvPr>
            <p:ph type="title"/>
          </p:nvPr>
        </p:nvSpPr>
        <p:spPr>
          <a:xfrm>
            <a:off x="439028" y="313200"/>
            <a:ext cx="9143640" cy="432235"/>
          </a:xfrm>
          <a:prstGeom prst="rect">
            <a:avLst/>
          </a:prstGeom>
        </p:spPr>
        <p:txBody>
          <a:bodyPr lIns="0" tIns="0" rIns="0" bIns="0" anchor="ctr">
            <a:noAutofit/>
          </a:bodyPr>
          <a:lstStyle>
            <a:lvl1pPr>
              <a:defRPr>
                <a:solidFill>
                  <a:srgbClr val="55BE8C"/>
                </a:solidFill>
              </a:defRPr>
            </a:lvl1pPr>
          </a:lstStyle>
          <a:p>
            <a:r>
              <a:rPr lang="en-GB" sz="1800" b="0" strike="noStrike" spc="-1" dirty="0">
                <a:solidFill>
                  <a:srgbClr val="000000"/>
                </a:solidFill>
                <a:latin typeface="Franklin Gothic Book"/>
              </a:rPr>
              <a:t>Click to edit Master title style</a:t>
            </a:r>
            <a:endParaRPr lang="en-US" sz="1800" b="0" strike="noStrike" spc="-1" dirty="0">
              <a:solidFill>
                <a:srgbClr val="000000"/>
              </a:solidFill>
              <a:latin typeface="Franklin Gothic Book"/>
            </a:endParaRPr>
          </a:p>
        </p:txBody>
      </p:sp>
      <p:sp>
        <p:nvSpPr>
          <p:cNvPr id="14" name="PlaceHolder 2"/>
          <p:cNvSpPr>
            <a:spLocks noGrp="1"/>
          </p:cNvSpPr>
          <p:nvPr>
            <p:ph type="subTitle"/>
          </p:nvPr>
        </p:nvSpPr>
        <p:spPr>
          <a:xfrm>
            <a:off x="609480" y="1604520"/>
            <a:ext cx="10972440" cy="3977280"/>
          </a:xfrm>
          <a:prstGeom prst="rect">
            <a:avLst/>
          </a:prstGeom>
        </p:spPr>
        <p:txBody>
          <a:bodyPr lIns="0" tIns="0" rIns="0" bIns="0" anchor="ctr">
            <a:noAutofit/>
          </a:bodyPr>
          <a:lstStyle/>
          <a:p>
            <a:pPr algn="ctr"/>
            <a:r>
              <a:rPr lang="en-GB" sz="3200" b="0" strike="noStrike" spc="-1">
                <a:latin typeface="Arial"/>
              </a:rPr>
              <a:t>Click to edit Master subtitle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Content">
    <p:spTree>
      <p:nvGrpSpPr>
        <p:cNvPr id="1" name=""/>
        <p:cNvGrpSpPr/>
        <p:nvPr/>
      </p:nvGrpSpPr>
      <p:grpSpPr>
        <a:xfrm>
          <a:off x="0" y="0"/>
          <a:ext cx="0" cy="0"/>
          <a:chOff x="0" y="0"/>
          <a:chExt cx="0" cy="0"/>
        </a:xfrm>
      </p:grpSpPr>
      <p:sp>
        <p:nvSpPr>
          <p:cNvPr id="16" name="PlaceHolder 2"/>
          <p:cNvSpPr>
            <a:spLocks noGrp="1"/>
          </p:cNvSpPr>
          <p:nvPr>
            <p:ph type="body"/>
          </p:nvPr>
        </p:nvSpPr>
        <p:spPr>
          <a:xfrm>
            <a:off x="609480" y="1348654"/>
            <a:ext cx="10972440" cy="4233146"/>
          </a:xfrm>
          <a:prstGeom prst="rect">
            <a:avLst/>
          </a:prstGeom>
        </p:spPr>
        <p:txBody>
          <a:bodyPr lIns="0" tIns="0" rIns="0" bIns="0">
            <a:normAutofit/>
          </a:bodyPr>
          <a:lstStyle/>
          <a:p>
            <a:pPr lvl="0"/>
            <a:r>
              <a:rPr lang="en-GB" sz="2400" b="0" strike="noStrike" spc="-1">
                <a:solidFill>
                  <a:srgbClr val="0098BD"/>
                </a:solidFill>
                <a:latin typeface="Tahoma"/>
              </a:rPr>
              <a:t>Click to edit Master text styles</a:t>
            </a:r>
          </a:p>
        </p:txBody>
      </p:sp>
      <p:sp>
        <p:nvSpPr>
          <p:cNvPr id="2" name="PlaceHolder 1">
            <a:extLst>
              <a:ext uri="{FF2B5EF4-FFF2-40B4-BE49-F238E27FC236}">
                <a16:creationId xmlns:a16="http://schemas.microsoft.com/office/drawing/2014/main" id="{DA398F7C-9FBD-11B6-A9C5-AB64EBD27051}"/>
              </a:ext>
            </a:extLst>
          </p:cNvPr>
          <p:cNvSpPr>
            <a:spLocks noGrp="1"/>
          </p:cNvSpPr>
          <p:nvPr>
            <p:ph type="title" idx="10"/>
          </p:nvPr>
        </p:nvSpPr>
        <p:spPr>
          <a:xfrm>
            <a:off x="439028" y="313200"/>
            <a:ext cx="9143640" cy="432235"/>
          </a:xfrm>
          <a:prstGeom prst="rect">
            <a:avLst/>
          </a:prstGeom>
        </p:spPr>
        <p:txBody>
          <a:bodyPr lIns="0" tIns="0" rIns="0" bIns="0" anchor="ctr">
            <a:noAutofit/>
          </a:bodyPr>
          <a:lstStyle/>
          <a:p>
            <a:r>
              <a:rPr lang="en-GB" sz="1800" b="0" strike="noStrike" spc="-1">
                <a:solidFill>
                  <a:srgbClr val="000000"/>
                </a:solidFill>
                <a:latin typeface="Franklin Gothic Book"/>
              </a:rPr>
              <a:t>Click to edit Master title style</a:t>
            </a:r>
            <a:endParaRPr lang="en-US" sz="1800" b="0" strike="noStrike" spc="-1">
              <a:solidFill>
                <a:srgbClr val="000000"/>
              </a:solidFill>
              <a:latin typeface="Franklin Gothic Book"/>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2 Content">
    <p:spTree>
      <p:nvGrpSpPr>
        <p:cNvPr id="1" name=""/>
        <p:cNvGrpSpPr/>
        <p:nvPr/>
      </p:nvGrpSpPr>
      <p:grpSpPr>
        <a:xfrm>
          <a:off x="0" y="0"/>
          <a:ext cx="0" cy="0"/>
          <a:chOff x="0" y="0"/>
          <a:chExt cx="0" cy="0"/>
        </a:xfrm>
      </p:grpSpPr>
      <p:sp>
        <p:nvSpPr>
          <p:cNvPr id="18" name="PlaceHolder 2"/>
          <p:cNvSpPr>
            <a:spLocks noGrp="1"/>
          </p:cNvSpPr>
          <p:nvPr>
            <p:ph type="body"/>
          </p:nvPr>
        </p:nvSpPr>
        <p:spPr>
          <a:xfrm>
            <a:off x="609480" y="1348654"/>
            <a:ext cx="5354280" cy="4233146"/>
          </a:xfrm>
          <a:prstGeom prst="rect">
            <a:avLst/>
          </a:prstGeom>
        </p:spPr>
        <p:txBody>
          <a:bodyPr lIns="0" tIns="0" rIns="0" bIns="0">
            <a:normAutofit/>
          </a:bodyPr>
          <a:lstStyle/>
          <a:p>
            <a:pPr lvl="0"/>
            <a:r>
              <a:rPr lang="en-GB" sz="2400" b="0" strike="noStrike" spc="-1">
                <a:solidFill>
                  <a:srgbClr val="0098BD"/>
                </a:solidFill>
                <a:latin typeface="Tahoma"/>
              </a:rPr>
              <a:t>Click to edit Master text styles</a:t>
            </a:r>
          </a:p>
        </p:txBody>
      </p:sp>
      <p:sp>
        <p:nvSpPr>
          <p:cNvPr id="19" name="PlaceHolder 3"/>
          <p:cNvSpPr>
            <a:spLocks noGrp="1"/>
          </p:cNvSpPr>
          <p:nvPr>
            <p:ph type="body"/>
          </p:nvPr>
        </p:nvSpPr>
        <p:spPr>
          <a:xfrm>
            <a:off x="6231960" y="1348654"/>
            <a:ext cx="5354280" cy="4233146"/>
          </a:xfrm>
          <a:prstGeom prst="rect">
            <a:avLst/>
          </a:prstGeom>
        </p:spPr>
        <p:txBody>
          <a:bodyPr lIns="0" tIns="0" rIns="0" bIns="0">
            <a:normAutofit/>
          </a:bodyPr>
          <a:lstStyle/>
          <a:p>
            <a:pPr lvl="0"/>
            <a:r>
              <a:rPr lang="en-GB" sz="2400" b="0" strike="noStrike" spc="-1">
                <a:solidFill>
                  <a:srgbClr val="0098BD"/>
                </a:solidFill>
                <a:latin typeface="Tahoma"/>
              </a:rPr>
              <a:t>Click to edit Master text styles</a:t>
            </a:r>
          </a:p>
        </p:txBody>
      </p:sp>
      <p:sp>
        <p:nvSpPr>
          <p:cNvPr id="2" name="PlaceHolder 1">
            <a:extLst>
              <a:ext uri="{FF2B5EF4-FFF2-40B4-BE49-F238E27FC236}">
                <a16:creationId xmlns:a16="http://schemas.microsoft.com/office/drawing/2014/main" id="{FC3F315E-A2FB-AE08-FFCD-36CF73B48646}"/>
              </a:ext>
            </a:extLst>
          </p:cNvPr>
          <p:cNvSpPr>
            <a:spLocks noGrp="1"/>
          </p:cNvSpPr>
          <p:nvPr>
            <p:ph type="title" idx="10"/>
          </p:nvPr>
        </p:nvSpPr>
        <p:spPr>
          <a:xfrm>
            <a:off x="439028" y="313200"/>
            <a:ext cx="9143640" cy="432235"/>
          </a:xfrm>
          <a:prstGeom prst="rect">
            <a:avLst/>
          </a:prstGeom>
        </p:spPr>
        <p:txBody>
          <a:bodyPr lIns="0" tIns="0" rIns="0" bIns="0" anchor="ctr">
            <a:noAutofit/>
          </a:bodyPr>
          <a:lstStyle/>
          <a:p>
            <a:r>
              <a:rPr lang="en-GB" sz="1800" b="0" strike="noStrike" spc="-1">
                <a:solidFill>
                  <a:srgbClr val="000000"/>
                </a:solidFill>
                <a:latin typeface="Franklin Gothic Book"/>
              </a:rPr>
              <a:t>Click to edit Master title style</a:t>
            </a:r>
            <a:endParaRPr lang="en-US" sz="1800" b="0" strike="noStrike" spc="-1">
              <a:solidFill>
                <a:srgbClr val="000000"/>
              </a:solidFill>
              <a:latin typeface="Franklin Gothic Book"/>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34B16051-FC35-821D-E7E2-A525AD26C5A9}"/>
              </a:ext>
            </a:extLst>
          </p:cNvPr>
          <p:cNvSpPr>
            <a:spLocks noGrp="1"/>
          </p:cNvSpPr>
          <p:nvPr>
            <p:ph type="title"/>
          </p:nvPr>
        </p:nvSpPr>
        <p:spPr>
          <a:xfrm>
            <a:off x="439028" y="313200"/>
            <a:ext cx="9143640" cy="432235"/>
          </a:xfrm>
          <a:prstGeom prst="rect">
            <a:avLst/>
          </a:prstGeom>
        </p:spPr>
        <p:txBody>
          <a:bodyPr lIns="0" tIns="0" rIns="0" bIns="0" anchor="ctr">
            <a:noAutofit/>
          </a:bodyPr>
          <a:lstStyle/>
          <a:p>
            <a:r>
              <a:rPr lang="en-GB" sz="1800" b="0" strike="noStrike" spc="-1">
                <a:solidFill>
                  <a:srgbClr val="000000"/>
                </a:solidFill>
                <a:latin typeface="Franklin Gothic Book"/>
              </a:rPr>
              <a:t>Click to edit Master title style</a:t>
            </a:r>
            <a:endParaRPr lang="en-US" sz="1800" b="0" strike="noStrike" spc="-1">
              <a:solidFill>
                <a:srgbClr val="000000"/>
              </a:solidFill>
              <a:latin typeface="Franklin Gothic Book"/>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21" name="PlaceHolder 1"/>
          <p:cNvSpPr>
            <a:spLocks noGrp="1"/>
          </p:cNvSpPr>
          <p:nvPr>
            <p:ph type="subTitle"/>
          </p:nvPr>
        </p:nvSpPr>
        <p:spPr>
          <a:xfrm>
            <a:off x="299880" y="999000"/>
            <a:ext cx="9143640" cy="2391120"/>
          </a:xfrm>
          <a:prstGeom prst="rect">
            <a:avLst/>
          </a:prstGeom>
        </p:spPr>
        <p:txBody>
          <a:bodyPr lIns="0" tIns="0" rIns="0" bIns="0" anchor="ctr">
            <a:noAutofit/>
          </a:bodyPr>
          <a:lstStyle/>
          <a:p>
            <a:pPr algn="ctr"/>
            <a:r>
              <a:rPr lang="en-GB" sz="3200" b="0" strike="noStrike" spc="-1">
                <a:latin typeface="Arial"/>
              </a:rPr>
              <a:t>Click to edit Master subtitle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2 Content and Content">
    <p:spTree>
      <p:nvGrpSpPr>
        <p:cNvPr id="1" name=""/>
        <p:cNvGrpSpPr/>
        <p:nvPr/>
      </p:nvGrpSpPr>
      <p:grpSpPr>
        <a:xfrm>
          <a:off x="0" y="0"/>
          <a:ext cx="0" cy="0"/>
          <a:chOff x="0" y="0"/>
          <a:chExt cx="0" cy="0"/>
        </a:xfrm>
      </p:grpSpPr>
      <p:sp>
        <p:nvSpPr>
          <p:cNvPr id="23" name="PlaceHolder 2"/>
          <p:cNvSpPr>
            <a:spLocks noGrp="1"/>
          </p:cNvSpPr>
          <p:nvPr>
            <p:ph type="body"/>
          </p:nvPr>
        </p:nvSpPr>
        <p:spPr>
          <a:xfrm>
            <a:off x="609480" y="1362912"/>
            <a:ext cx="5354280" cy="2018707"/>
          </a:xfrm>
          <a:prstGeom prst="rect">
            <a:avLst/>
          </a:prstGeom>
        </p:spPr>
        <p:txBody>
          <a:bodyPr lIns="0" tIns="0" rIns="0" bIns="0">
            <a:normAutofit/>
          </a:bodyPr>
          <a:lstStyle/>
          <a:p>
            <a:pPr lvl="0"/>
            <a:r>
              <a:rPr lang="en-GB" sz="2400" b="0" strike="noStrike" spc="-1">
                <a:solidFill>
                  <a:srgbClr val="0098BD"/>
                </a:solidFill>
                <a:latin typeface="Tahoma"/>
              </a:rPr>
              <a:t>Click to edit Master text styles</a:t>
            </a:r>
          </a:p>
        </p:txBody>
      </p:sp>
      <p:sp>
        <p:nvSpPr>
          <p:cNvPr id="24" name="PlaceHolder 3"/>
          <p:cNvSpPr>
            <a:spLocks noGrp="1"/>
          </p:cNvSpPr>
          <p:nvPr>
            <p:ph type="body"/>
          </p:nvPr>
        </p:nvSpPr>
        <p:spPr>
          <a:xfrm>
            <a:off x="6231960" y="1348654"/>
            <a:ext cx="5354280" cy="4233146"/>
          </a:xfrm>
          <a:prstGeom prst="rect">
            <a:avLst/>
          </a:prstGeom>
        </p:spPr>
        <p:txBody>
          <a:bodyPr lIns="0" tIns="0" rIns="0" bIns="0">
            <a:normAutofit/>
          </a:bodyPr>
          <a:lstStyle/>
          <a:p>
            <a:pPr lvl="0"/>
            <a:r>
              <a:rPr lang="en-GB" sz="2400" b="0" strike="noStrike" spc="-1">
                <a:solidFill>
                  <a:srgbClr val="0098BD"/>
                </a:solidFill>
                <a:latin typeface="Tahoma"/>
              </a:rPr>
              <a:t>Click to edit Master text styles</a:t>
            </a:r>
          </a:p>
        </p:txBody>
      </p:sp>
      <p:sp>
        <p:nvSpPr>
          <p:cNvPr id="25" name="PlaceHolder 4"/>
          <p:cNvSpPr>
            <a:spLocks noGrp="1"/>
          </p:cNvSpPr>
          <p:nvPr>
            <p:ph type="body"/>
          </p:nvPr>
        </p:nvSpPr>
        <p:spPr>
          <a:xfrm>
            <a:off x="609480" y="3563092"/>
            <a:ext cx="5354280" cy="2018707"/>
          </a:xfrm>
          <a:prstGeom prst="rect">
            <a:avLst/>
          </a:prstGeom>
        </p:spPr>
        <p:txBody>
          <a:bodyPr lIns="0" tIns="0" rIns="0" bIns="0">
            <a:normAutofit/>
          </a:bodyPr>
          <a:lstStyle/>
          <a:p>
            <a:pPr lvl="0"/>
            <a:r>
              <a:rPr lang="en-GB" sz="2400" b="0" strike="noStrike" spc="-1">
                <a:solidFill>
                  <a:srgbClr val="0098BD"/>
                </a:solidFill>
                <a:latin typeface="Tahoma"/>
              </a:rPr>
              <a:t>Click to edit Master text styles</a:t>
            </a:r>
          </a:p>
        </p:txBody>
      </p:sp>
      <p:sp>
        <p:nvSpPr>
          <p:cNvPr id="2" name="PlaceHolder 1">
            <a:extLst>
              <a:ext uri="{FF2B5EF4-FFF2-40B4-BE49-F238E27FC236}">
                <a16:creationId xmlns:a16="http://schemas.microsoft.com/office/drawing/2014/main" id="{65960D91-D829-A00E-F1B6-92933535B3A1}"/>
              </a:ext>
            </a:extLst>
          </p:cNvPr>
          <p:cNvSpPr>
            <a:spLocks noGrp="1"/>
          </p:cNvSpPr>
          <p:nvPr>
            <p:ph type="title" idx="10"/>
          </p:nvPr>
        </p:nvSpPr>
        <p:spPr>
          <a:xfrm>
            <a:off x="439028" y="313200"/>
            <a:ext cx="9143640" cy="432235"/>
          </a:xfrm>
          <a:prstGeom prst="rect">
            <a:avLst/>
          </a:prstGeom>
        </p:spPr>
        <p:txBody>
          <a:bodyPr lIns="0" tIns="0" rIns="0" bIns="0" anchor="ctr">
            <a:noAutofit/>
          </a:bodyPr>
          <a:lstStyle/>
          <a:p>
            <a:r>
              <a:rPr lang="en-GB" sz="1800" b="0" strike="noStrike" spc="-1">
                <a:solidFill>
                  <a:srgbClr val="000000"/>
                </a:solidFill>
                <a:latin typeface="Franklin Gothic Book"/>
              </a:rPr>
              <a:t>Click to edit Master title style</a:t>
            </a:r>
            <a:endParaRPr lang="en-US" sz="1800" b="0" strike="noStrike" spc="-1">
              <a:solidFill>
                <a:srgbClr val="000000"/>
              </a:solidFill>
              <a:latin typeface="Franklin Gothic Book"/>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Content and 2 Content">
    <p:spTree>
      <p:nvGrpSpPr>
        <p:cNvPr id="1" name=""/>
        <p:cNvGrpSpPr/>
        <p:nvPr/>
      </p:nvGrpSpPr>
      <p:grpSpPr>
        <a:xfrm>
          <a:off x="0" y="0"/>
          <a:ext cx="0" cy="0"/>
          <a:chOff x="0" y="0"/>
          <a:chExt cx="0" cy="0"/>
        </a:xfrm>
      </p:grpSpPr>
      <p:sp>
        <p:nvSpPr>
          <p:cNvPr id="27" name="PlaceHolder 2"/>
          <p:cNvSpPr>
            <a:spLocks noGrp="1"/>
          </p:cNvSpPr>
          <p:nvPr>
            <p:ph type="body"/>
          </p:nvPr>
        </p:nvSpPr>
        <p:spPr>
          <a:xfrm>
            <a:off x="609480" y="1345377"/>
            <a:ext cx="5354280" cy="4236423"/>
          </a:xfrm>
          <a:prstGeom prst="rect">
            <a:avLst/>
          </a:prstGeom>
        </p:spPr>
        <p:txBody>
          <a:bodyPr lIns="0" tIns="0" rIns="0" bIns="0">
            <a:normAutofit/>
          </a:bodyPr>
          <a:lstStyle/>
          <a:p>
            <a:pPr lvl="0"/>
            <a:r>
              <a:rPr lang="en-GB" sz="2400" b="0" strike="noStrike" spc="-1">
                <a:solidFill>
                  <a:srgbClr val="0098BD"/>
                </a:solidFill>
                <a:latin typeface="Tahoma"/>
              </a:rPr>
              <a:t>Click to edit Master text styles</a:t>
            </a:r>
          </a:p>
        </p:txBody>
      </p:sp>
      <p:sp>
        <p:nvSpPr>
          <p:cNvPr id="28" name="PlaceHolder 3"/>
          <p:cNvSpPr>
            <a:spLocks noGrp="1"/>
          </p:cNvSpPr>
          <p:nvPr>
            <p:ph type="body"/>
          </p:nvPr>
        </p:nvSpPr>
        <p:spPr>
          <a:xfrm>
            <a:off x="6218301" y="1345377"/>
            <a:ext cx="5354280" cy="2020430"/>
          </a:xfrm>
          <a:prstGeom prst="rect">
            <a:avLst/>
          </a:prstGeom>
        </p:spPr>
        <p:txBody>
          <a:bodyPr lIns="0" tIns="0" rIns="0" bIns="0">
            <a:normAutofit/>
          </a:bodyPr>
          <a:lstStyle/>
          <a:p>
            <a:pPr lvl="0"/>
            <a:r>
              <a:rPr lang="en-GB" sz="2400" b="0" strike="noStrike" spc="-1">
                <a:solidFill>
                  <a:srgbClr val="0098BD"/>
                </a:solidFill>
                <a:latin typeface="Tahoma"/>
              </a:rPr>
              <a:t>Click to edit Master text styles</a:t>
            </a:r>
          </a:p>
        </p:txBody>
      </p:sp>
      <p:sp>
        <p:nvSpPr>
          <p:cNvPr id="29" name="PlaceHolder 4"/>
          <p:cNvSpPr>
            <a:spLocks noGrp="1"/>
          </p:cNvSpPr>
          <p:nvPr>
            <p:ph type="body"/>
          </p:nvPr>
        </p:nvSpPr>
        <p:spPr>
          <a:xfrm>
            <a:off x="6231960" y="3558490"/>
            <a:ext cx="5354280" cy="2020430"/>
          </a:xfrm>
          <a:prstGeom prst="rect">
            <a:avLst/>
          </a:prstGeom>
        </p:spPr>
        <p:txBody>
          <a:bodyPr lIns="0" tIns="0" rIns="0" bIns="0">
            <a:normAutofit/>
          </a:bodyPr>
          <a:lstStyle/>
          <a:p>
            <a:pPr lvl="0"/>
            <a:r>
              <a:rPr lang="en-GB" sz="2400" b="0" strike="noStrike" spc="-1">
                <a:solidFill>
                  <a:srgbClr val="0098BD"/>
                </a:solidFill>
                <a:latin typeface="Tahoma"/>
              </a:rPr>
              <a:t>Click to edit Master text styles</a:t>
            </a:r>
          </a:p>
        </p:txBody>
      </p:sp>
      <p:sp>
        <p:nvSpPr>
          <p:cNvPr id="2" name="PlaceHolder 1">
            <a:extLst>
              <a:ext uri="{FF2B5EF4-FFF2-40B4-BE49-F238E27FC236}">
                <a16:creationId xmlns:a16="http://schemas.microsoft.com/office/drawing/2014/main" id="{2CB517FA-4F18-0AA4-D747-21AFFAB1F6B1}"/>
              </a:ext>
            </a:extLst>
          </p:cNvPr>
          <p:cNvSpPr>
            <a:spLocks noGrp="1"/>
          </p:cNvSpPr>
          <p:nvPr>
            <p:ph type="title" idx="10"/>
          </p:nvPr>
        </p:nvSpPr>
        <p:spPr>
          <a:xfrm>
            <a:off x="439028" y="313200"/>
            <a:ext cx="9143640" cy="432235"/>
          </a:xfrm>
          <a:prstGeom prst="rect">
            <a:avLst/>
          </a:prstGeom>
        </p:spPr>
        <p:txBody>
          <a:bodyPr lIns="0" tIns="0" rIns="0" bIns="0" anchor="ctr">
            <a:noAutofit/>
          </a:bodyPr>
          <a:lstStyle/>
          <a:p>
            <a:r>
              <a:rPr lang="en-GB" sz="1800" b="0" strike="noStrike" spc="-1">
                <a:solidFill>
                  <a:srgbClr val="000000"/>
                </a:solidFill>
                <a:latin typeface="Franklin Gothic Book"/>
              </a:rPr>
              <a:t>Click to edit Master title style</a:t>
            </a:r>
            <a:endParaRPr lang="en-US" sz="1800" b="0" strike="noStrike" spc="-1">
              <a:solidFill>
                <a:srgbClr val="000000"/>
              </a:solidFill>
              <a:latin typeface="Franklin Gothic Book"/>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2 Content over Content">
    <p:spTree>
      <p:nvGrpSpPr>
        <p:cNvPr id="1" name=""/>
        <p:cNvGrpSpPr/>
        <p:nvPr/>
      </p:nvGrpSpPr>
      <p:grpSpPr>
        <a:xfrm>
          <a:off x="0" y="0"/>
          <a:ext cx="0" cy="0"/>
          <a:chOff x="0" y="0"/>
          <a:chExt cx="0" cy="0"/>
        </a:xfrm>
      </p:grpSpPr>
      <p:sp>
        <p:nvSpPr>
          <p:cNvPr id="31" name="PlaceHolder 2"/>
          <p:cNvSpPr>
            <a:spLocks noGrp="1"/>
          </p:cNvSpPr>
          <p:nvPr>
            <p:ph type="body"/>
          </p:nvPr>
        </p:nvSpPr>
        <p:spPr>
          <a:xfrm>
            <a:off x="609480" y="1351440"/>
            <a:ext cx="5354280" cy="2149920"/>
          </a:xfrm>
          <a:prstGeom prst="rect">
            <a:avLst/>
          </a:prstGeom>
        </p:spPr>
        <p:txBody>
          <a:bodyPr lIns="0" tIns="0" rIns="0" bIns="0">
            <a:normAutofit/>
          </a:bodyPr>
          <a:lstStyle/>
          <a:p>
            <a:pPr lvl="0"/>
            <a:r>
              <a:rPr lang="en-GB" sz="2400" b="0" strike="noStrike" spc="-1">
                <a:solidFill>
                  <a:srgbClr val="0098BD"/>
                </a:solidFill>
                <a:latin typeface="Tahoma"/>
              </a:rPr>
              <a:t>Click to edit Master text styles</a:t>
            </a:r>
          </a:p>
        </p:txBody>
      </p:sp>
      <p:sp>
        <p:nvSpPr>
          <p:cNvPr id="32" name="PlaceHolder 3"/>
          <p:cNvSpPr>
            <a:spLocks noGrp="1"/>
          </p:cNvSpPr>
          <p:nvPr>
            <p:ph type="body"/>
          </p:nvPr>
        </p:nvSpPr>
        <p:spPr>
          <a:xfrm>
            <a:off x="6218303" y="1351440"/>
            <a:ext cx="5354280" cy="2147134"/>
          </a:xfrm>
          <a:prstGeom prst="rect">
            <a:avLst/>
          </a:prstGeom>
        </p:spPr>
        <p:txBody>
          <a:bodyPr lIns="0" tIns="0" rIns="0" bIns="0">
            <a:normAutofit/>
          </a:bodyPr>
          <a:lstStyle/>
          <a:p>
            <a:pPr lvl="0"/>
            <a:r>
              <a:rPr lang="en-GB" sz="2400" b="0" strike="noStrike" spc="-1">
                <a:solidFill>
                  <a:srgbClr val="0098BD"/>
                </a:solidFill>
                <a:latin typeface="Tahoma"/>
              </a:rPr>
              <a:t>Click to edit Master text styles</a:t>
            </a:r>
          </a:p>
        </p:txBody>
      </p:sp>
      <p:sp>
        <p:nvSpPr>
          <p:cNvPr id="33" name="PlaceHolder 4"/>
          <p:cNvSpPr>
            <a:spLocks noGrp="1"/>
          </p:cNvSpPr>
          <p:nvPr>
            <p:ph type="body"/>
          </p:nvPr>
        </p:nvSpPr>
        <p:spPr>
          <a:xfrm>
            <a:off x="609480" y="3682079"/>
            <a:ext cx="10972440" cy="2147133"/>
          </a:xfrm>
          <a:prstGeom prst="rect">
            <a:avLst/>
          </a:prstGeom>
        </p:spPr>
        <p:txBody>
          <a:bodyPr lIns="0" tIns="0" rIns="0" bIns="0">
            <a:normAutofit/>
          </a:bodyPr>
          <a:lstStyle/>
          <a:p>
            <a:pPr lvl="0"/>
            <a:r>
              <a:rPr lang="en-GB" sz="2400" b="0" strike="noStrike" spc="-1">
                <a:solidFill>
                  <a:srgbClr val="0098BD"/>
                </a:solidFill>
                <a:latin typeface="Tahoma"/>
              </a:rPr>
              <a:t>Click to edit Master text styles</a:t>
            </a:r>
          </a:p>
        </p:txBody>
      </p:sp>
      <p:sp>
        <p:nvSpPr>
          <p:cNvPr id="2" name="PlaceHolder 1">
            <a:extLst>
              <a:ext uri="{FF2B5EF4-FFF2-40B4-BE49-F238E27FC236}">
                <a16:creationId xmlns:a16="http://schemas.microsoft.com/office/drawing/2014/main" id="{2F4BD4EC-8899-F6A6-5547-A5B8ECF11782}"/>
              </a:ext>
            </a:extLst>
          </p:cNvPr>
          <p:cNvSpPr>
            <a:spLocks noGrp="1"/>
          </p:cNvSpPr>
          <p:nvPr>
            <p:ph type="title" idx="10"/>
          </p:nvPr>
        </p:nvSpPr>
        <p:spPr>
          <a:xfrm>
            <a:off x="439028" y="313200"/>
            <a:ext cx="9143640" cy="432235"/>
          </a:xfrm>
          <a:prstGeom prst="rect">
            <a:avLst/>
          </a:prstGeom>
        </p:spPr>
        <p:txBody>
          <a:bodyPr lIns="0" tIns="0" rIns="0" bIns="0" anchor="ctr">
            <a:noAutofit/>
          </a:bodyPr>
          <a:lstStyle/>
          <a:p>
            <a:r>
              <a:rPr lang="en-GB" sz="1800" b="0" strike="noStrike" spc="-1">
                <a:solidFill>
                  <a:srgbClr val="000000"/>
                </a:solidFill>
                <a:latin typeface="Franklin Gothic Book"/>
              </a:rPr>
              <a:t>Click to edit Master title style</a:t>
            </a:r>
            <a:endParaRPr lang="en-US" sz="1800" b="0" strike="noStrike" spc="-1">
              <a:solidFill>
                <a:srgbClr val="000000"/>
              </a:solidFill>
              <a:latin typeface="Franklin Gothic Book"/>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w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 name="CustomShape 1"/>
          <p:cNvSpPr/>
          <p:nvPr/>
        </p:nvSpPr>
        <p:spPr>
          <a:xfrm>
            <a:off x="299880" y="6301080"/>
            <a:ext cx="833181" cy="40716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en-GB" sz="900" b="0" strike="noStrike" spc="-1" dirty="0">
                <a:solidFill>
                  <a:srgbClr val="FFFFFF"/>
                </a:solidFill>
                <a:latin typeface="Franklin Gothic Book"/>
              </a:rPr>
              <a:t>Your ERN logo here</a:t>
            </a:r>
            <a:endParaRPr lang="en-GB" sz="900" b="0" strike="noStrike" spc="-1" dirty="0">
              <a:latin typeface="Arial"/>
            </a:endParaRPr>
          </a:p>
        </p:txBody>
      </p:sp>
      <p:sp>
        <p:nvSpPr>
          <p:cNvPr id="14" name="CustomShape 2"/>
          <p:cNvSpPr/>
          <p:nvPr/>
        </p:nvSpPr>
        <p:spPr>
          <a:xfrm>
            <a:off x="0" y="-1800"/>
            <a:ext cx="12191760" cy="45360"/>
          </a:xfrm>
          <a:prstGeom prst="rect">
            <a:avLst/>
          </a:prstGeom>
          <a:solidFill>
            <a:schemeClr val="accent3"/>
          </a:solidFill>
          <a:ln>
            <a:solidFill>
              <a:schemeClr val="accent1"/>
            </a:solidFill>
          </a:ln>
        </p:spPr>
        <p:style>
          <a:lnRef idx="2">
            <a:schemeClr val="accent1">
              <a:shade val="50000"/>
            </a:schemeClr>
          </a:lnRef>
          <a:fillRef idx="1">
            <a:schemeClr val="accent1"/>
          </a:fillRef>
          <a:effectRef idx="0">
            <a:schemeClr val="accent1"/>
          </a:effectRef>
          <a:fontRef idx="minor"/>
        </p:style>
        <p:txBody>
          <a:bodyPr/>
          <a:lstStyle/>
          <a:p>
            <a:endParaRPr lang="fr-FR"/>
          </a:p>
        </p:txBody>
      </p:sp>
      <p:sp>
        <p:nvSpPr>
          <p:cNvPr id="2" name="CustomShape 3"/>
          <p:cNvSpPr/>
          <p:nvPr/>
        </p:nvSpPr>
        <p:spPr>
          <a:xfrm>
            <a:off x="0" y="6824160"/>
            <a:ext cx="12191760" cy="45360"/>
          </a:xfrm>
          <a:prstGeom prst="rect">
            <a:avLst/>
          </a:prstGeom>
          <a:solidFill>
            <a:schemeClr val="accent3"/>
          </a:solidFill>
          <a:ln>
            <a:solidFill>
              <a:schemeClr val="accent1"/>
            </a:solidFill>
          </a:ln>
        </p:spPr>
        <p:style>
          <a:lnRef idx="2">
            <a:schemeClr val="accent1">
              <a:shade val="50000"/>
            </a:schemeClr>
          </a:lnRef>
          <a:fillRef idx="1">
            <a:schemeClr val="accent1"/>
          </a:fillRef>
          <a:effectRef idx="0">
            <a:schemeClr val="accent1"/>
          </a:effectRef>
          <a:fontRef idx="minor"/>
        </p:style>
        <p:txBody>
          <a:bodyPr/>
          <a:lstStyle/>
          <a:p>
            <a:endParaRPr lang="fr-FR"/>
          </a:p>
        </p:txBody>
      </p:sp>
      <p:sp>
        <p:nvSpPr>
          <p:cNvPr id="4" name="PlaceHolder 4"/>
          <p:cNvSpPr>
            <a:spLocks noGrp="1"/>
          </p:cNvSpPr>
          <p:nvPr>
            <p:ph type="title"/>
          </p:nvPr>
        </p:nvSpPr>
        <p:spPr>
          <a:xfrm>
            <a:off x="317880" y="268137"/>
            <a:ext cx="9143640" cy="562320"/>
          </a:xfrm>
          <a:prstGeom prst="rect">
            <a:avLst/>
          </a:prstGeom>
        </p:spPr>
        <p:txBody>
          <a:bodyPr anchor="b">
            <a:noAutofit/>
          </a:bodyPr>
          <a:lstStyle/>
          <a:p>
            <a:pPr>
              <a:lnSpc>
                <a:spcPct val="90000"/>
              </a:lnSpc>
            </a:pPr>
            <a:r>
              <a:rPr lang="en-GB" sz="4000" b="0" strike="noStrike" cap="small" spc="-1" dirty="0">
                <a:solidFill>
                  <a:srgbClr val="55BE8C"/>
                </a:solidFill>
                <a:latin typeface="Andika"/>
              </a:rPr>
              <a:t>Click to edit Master title style</a:t>
            </a:r>
            <a:endParaRPr lang="en-US" sz="4000" b="0" strike="noStrike" spc="-1" dirty="0">
              <a:solidFill>
                <a:srgbClr val="000000"/>
              </a:solidFill>
              <a:latin typeface="Franklin Gothic Book"/>
            </a:endParaRPr>
          </a:p>
        </p:txBody>
      </p:sp>
      <p:sp>
        <p:nvSpPr>
          <p:cNvPr id="5" name="PlaceHolder 5"/>
          <p:cNvSpPr>
            <a:spLocks noGrp="1"/>
          </p:cNvSpPr>
          <p:nvPr>
            <p:ph type="dt"/>
          </p:nvPr>
        </p:nvSpPr>
        <p:spPr>
          <a:xfrm>
            <a:off x="10204200" y="6351840"/>
            <a:ext cx="1053000" cy="364680"/>
          </a:xfrm>
          <a:prstGeom prst="rect">
            <a:avLst/>
          </a:prstGeom>
        </p:spPr>
        <p:txBody>
          <a:bodyPr anchor="ctr">
            <a:noAutofit/>
          </a:bodyPr>
          <a:lstStyle/>
          <a:p>
            <a:pPr algn="r">
              <a:lnSpc>
                <a:spcPct val="100000"/>
              </a:lnSpc>
            </a:pPr>
            <a:fld id="{759B104F-0EEB-4D45-81A3-92E3C2E7AE89}" type="datetime3">
              <a:rPr lang="en-GB" sz="1000" b="0" strike="noStrike" spc="-1">
                <a:solidFill>
                  <a:srgbClr val="8B8B8B"/>
                </a:solidFill>
                <a:latin typeface="Franklin Gothic Book"/>
              </a:rPr>
              <a:t>28 January, 2026</a:t>
            </a:fld>
            <a:endParaRPr lang="en-GB" sz="1000" b="0" strike="noStrike" spc="-1">
              <a:latin typeface="Times New Roman"/>
            </a:endParaRPr>
          </a:p>
        </p:txBody>
      </p:sp>
      <p:sp>
        <p:nvSpPr>
          <p:cNvPr id="6" name="PlaceHolder 6"/>
          <p:cNvSpPr>
            <a:spLocks noGrp="1"/>
          </p:cNvSpPr>
          <p:nvPr>
            <p:ph type="ftr"/>
          </p:nvPr>
        </p:nvSpPr>
        <p:spPr>
          <a:xfrm>
            <a:off x="3959280" y="6356520"/>
            <a:ext cx="6215760" cy="364680"/>
          </a:xfrm>
          <a:prstGeom prst="rect">
            <a:avLst/>
          </a:prstGeom>
        </p:spPr>
        <p:txBody>
          <a:bodyPr anchor="ctr">
            <a:noAutofit/>
          </a:bodyPr>
          <a:lstStyle/>
          <a:p>
            <a:pPr>
              <a:lnSpc>
                <a:spcPct val="100000"/>
              </a:lnSpc>
            </a:pPr>
            <a:r>
              <a:rPr lang="en-GB" sz="800" b="0" strike="noStrike" spc="-1">
                <a:solidFill>
                  <a:srgbClr val="8B8B8B"/>
                </a:solidFill>
                <a:latin typeface="Tahoma"/>
                <a:ea typeface="Tahoma"/>
              </a:rPr>
              <a:t>This presentation is owned by the ERN and may contain information that is confidential, proprietary or otherwise legally protected.</a:t>
            </a:r>
            <a:endParaRPr lang="en-GB" sz="800" b="0" strike="noStrike" spc="-1">
              <a:latin typeface="Times New Roman"/>
            </a:endParaRPr>
          </a:p>
        </p:txBody>
      </p:sp>
      <p:sp>
        <p:nvSpPr>
          <p:cNvPr id="7" name="PlaceHolder 7"/>
          <p:cNvSpPr>
            <a:spLocks noGrp="1"/>
          </p:cNvSpPr>
          <p:nvPr>
            <p:ph type="sldNum"/>
          </p:nvPr>
        </p:nvSpPr>
        <p:spPr>
          <a:xfrm>
            <a:off x="11065680" y="6356520"/>
            <a:ext cx="718200" cy="364680"/>
          </a:xfrm>
          <a:prstGeom prst="rect">
            <a:avLst/>
          </a:prstGeom>
        </p:spPr>
        <p:txBody>
          <a:bodyPr anchor="ctr">
            <a:noAutofit/>
          </a:bodyPr>
          <a:lstStyle/>
          <a:p>
            <a:pPr algn="r">
              <a:lnSpc>
                <a:spcPct val="100000"/>
              </a:lnSpc>
            </a:pPr>
            <a:fld id="{9F75B1C4-F252-4660-A6F2-92D227ADE806}" type="slidenum">
              <a:rPr lang="en-GB" sz="1000" b="1" strike="noStrike" spc="-1">
                <a:solidFill>
                  <a:srgbClr val="8B8B8B"/>
                </a:solidFill>
                <a:latin typeface="Tahoma"/>
                <a:ea typeface="Tahoma"/>
              </a:rPr>
              <a:t>‹N°›</a:t>
            </a:fld>
            <a:endParaRPr lang="en-GB" sz="1000" b="0" strike="noStrike" spc="-1">
              <a:latin typeface="Times New Roman"/>
            </a:endParaRPr>
          </a:p>
        </p:txBody>
      </p:sp>
      <p:pic>
        <p:nvPicPr>
          <p:cNvPr id="8" name="Picture 8"/>
          <p:cNvPicPr/>
          <p:nvPr/>
        </p:nvPicPr>
        <p:blipFill>
          <a:blip r:embed="rId14"/>
          <a:stretch/>
        </p:blipFill>
        <p:spPr>
          <a:xfrm>
            <a:off x="10444680" y="136440"/>
            <a:ext cx="1625400" cy="748800"/>
          </a:xfrm>
          <a:prstGeom prst="rect">
            <a:avLst/>
          </a:prstGeom>
          <a:ln>
            <a:noFill/>
          </a:ln>
        </p:spPr>
      </p:pic>
      <p:pic>
        <p:nvPicPr>
          <p:cNvPr id="9" name="Picture 9"/>
          <p:cNvPicPr/>
          <p:nvPr/>
        </p:nvPicPr>
        <p:blipFill>
          <a:blip r:embed="rId15"/>
          <a:srcRect l="24584" t="18706" r="25098" b="19275"/>
          <a:stretch/>
        </p:blipFill>
        <p:spPr>
          <a:xfrm>
            <a:off x="1268201" y="6301080"/>
            <a:ext cx="625117" cy="407160"/>
          </a:xfrm>
          <a:prstGeom prst="rect">
            <a:avLst/>
          </a:prstGeom>
          <a:ln>
            <a:noFill/>
          </a:ln>
        </p:spPr>
      </p:pic>
      <p:sp>
        <p:nvSpPr>
          <p:cNvPr id="10" name="CustomShape 8"/>
          <p:cNvSpPr/>
          <p:nvPr/>
        </p:nvSpPr>
        <p:spPr>
          <a:xfrm>
            <a:off x="1941594" y="6301080"/>
            <a:ext cx="1725945" cy="414673"/>
          </a:xfrm>
          <a:prstGeom prst="rect">
            <a:avLst/>
          </a:prstGeom>
          <a:noFill/>
          <a:ln>
            <a:noFill/>
          </a:ln>
        </p:spPr>
        <p:style>
          <a:lnRef idx="0">
            <a:scrgbClr r="0" g="0" b="0"/>
          </a:lnRef>
          <a:fillRef idx="0">
            <a:scrgbClr r="0" g="0" b="0"/>
          </a:fillRef>
          <a:effectRef idx="0">
            <a:scrgbClr r="0" g="0" b="0"/>
          </a:effectRef>
          <a:fontRef idx="minor"/>
        </p:style>
        <p:txBody>
          <a:bodyPr anchor="ctr">
            <a:noAutofit/>
          </a:bodyPr>
          <a:lstStyle/>
          <a:p>
            <a:pPr>
              <a:lnSpc>
                <a:spcPct val="100000"/>
              </a:lnSpc>
            </a:pPr>
            <a:r>
              <a:rPr lang="en-GB" sz="1200" b="0" strike="noStrike" spc="-1" dirty="0">
                <a:solidFill>
                  <a:srgbClr val="8B8B8B"/>
                </a:solidFill>
                <a:latin typeface="Tahoma"/>
                <a:ea typeface="Tahoma"/>
              </a:rPr>
              <a:t>Co-funded by the EU</a:t>
            </a:r>
            <a:endParaRPr lang="en-GB" sz="1200" b="0" strike="noStrike" spc="-1" dirty="0">
              <a:latin typeface="Arial"/>
            </a:endParaRPr>
          </a:p>
        </p:txBody>
      </p:sp>
      <p:sp>
        <p:nvSpPr>
          <p:cNvPr id="12" name="PlaceHolder 10"/>
          <p:cNvSpPr>
            <a:spLocks noGrp="1"/>
          </p:cNvSpPr>
          <p:nvPr>
            <p:ph type="body"/>
          </p:nvPr>
        </p:nvSpPr>
        <p:spPr>
          <a:xfrm>
            <a:off x="609480" y="1604520"/>
            <a:ext cx="10972440" cy="397728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en-US" sz="2400" b="0" strike="noStrike" spc="-1">
                <a:solidFill>
                  <a:srgbClr val="0098BD"/>
                </a:solidFill>
                <a:latin typeface="Tahoma"/>
              </a:rPr>
              <a:t>Click to edit the outline text format</a:t>
            </a:r>
          </a:p>
          <a:p>
            <a:pPr marL="864000" lvl="1" indent="-324000">
              <a:spcBef>
                <a:spcPts val="1134"/>
              </a:spcBef>
              <a:buClr>
                <a:srgbClr val="000000"/>
              </a:buClr>
              <a:buSzPct val="75000"/>
              <a:buFont typeface="Symbol" charset="2"/>
              <a:buChar char=""/>
            </a:pPr>
            <a:r>
              <a:rPr lang="en-US" sz="2000" b="0" strike="noStrike" spc="-1">
                <a:solidFill>
                  <a:srgbClr val="000000"/>
                </a:solidFill>
                <a:latin typeface="Tahoma"/>
              </a:rPr>
              <a:t>Second Outline Level</a:t>
            </a:r>
          </a:p>
          <a:p>
            <a:pPr marL="1296000" lvl="2" indent="-288000">
              <a:spcBef>
                <a:spcPts val="850"/>
              </a:spcBef>
              <a:buClr>
                <a:srgbClr val="000000"/>
              </a:buClr>
              <a:buSzPct val="45000"/>
              <a:buFont typeface="Wingdings" charset="2"/>
              <a:buChar char=""/>
            </a:pPr>
            <a:r>
              <a:rPr lang="en-US" sz="1800" b="0" strike="noStrike" spc="-1">
                <a:solidFill>
                  <a:srgbClr val="000000"/>
                </a:solidFill>
                <a:latin typeface="Tahoma"/>
              </a:rPr>
              <a:t>Third Outline Level</a:t>
            </a:r>
          </a:p>
          <a:p>
            <a:pPr marL="1728000" lvl="3" indent="-216000">
              <a:spcBef>
                <a:spcPts val="567"/>
              </a:spcBef>
              <a:buClr>
                <a:srgbClr val="000000"/>
              </a:buClr>
              <a:buSzPct val="75000"/>
              <a:buFont typeface="Symbol" charset="2"/>
              <a:buChar char=""/>
            </a:pPr>
            <a:r>
              <a:rPr lang="en-US" sz="1600" b="0" strike="noStrike" spc="-1">
                <a:solidFill>
                  <a:srgbClr val="000000"/>
                </a:solidFill>
                <a:latin typeface="Tahoma"/>
              </a:rPr>
              <a:t>Fourth Outline Level</a:t>
            </a:r>
          </a:p>
          <a:p>
            <a:pPr marL="2160000" lvl="4" indent="-216000">
              <a:spcBef>
                <a:spcPts val="283"/>
              </a:spcBef>
              <a:buClr>
                <a:srgbClr val="000000"/>
              </a:buClr>
              <a:buSzPct val="45000"/>
              <a:buFont typeface="Wingdings" charset="2"/>
              <a:buChar char=""/>
            </a:pPr>
            <a:r>
              <a:rPr lang="en-US" sz="2000" b="0" strike="noStrike" spc="-1">
                <a:solidFill>
                  <a:srgbClr val="000000"/>
                </a:solidFill>
                <a:latin typeface="Tahoma"/>
              </a:rPr>
              <a:t>Fifth Outline Level</a:t>
            </a:r>
          </a:p>
          <a:p>
            <a:pPr marL="2592000" lvl="5" indent="-216000">
              <a:spcBef>
                <a:spcPts val="283"/>
              </a:spcBef>
              <a:buClr>
                <a:srgbClr val="000000"/>
              </a:buClr>
              <a:buSzPct val="45000"/>
              <a:buFont typeface="Wingdings" charset="2"/>
              <a:buChar char=""/>
            </a:pPr>
            <a:r>
              <a:rPr lang="en-US" sz="2000" b="0" strike="noStrike" spc="-1">
                <a:solidFill>
                  <a:srgbClr val="000000"/>
                </a:solidFill>
                <a:latin typeface="Tahoma"/>
              </a:rPr>
              <a:t>Sixth Outline Level</a:t>
            </a:r>
          </a:p>
          <a:p>
            <a:pPr marL="3024000" lvl="6" indent="-216000">
              <a:spcBef>
                <a:spcPts val="283"/>
              </a:spcBef>
              <a:buClr>
                <a:srgbClr val="000000"/>
              </a:buClr>
              <a:buSzPct val="45000"/>
              <a:buFont typeface="Wingdings" charset="2"/>
              <a:buChar char=""/>
            </a:pPr>
            <a:r>
              <a:rPr lang="en-US" sz="2000" b="0" strike="noStrike" spc="-1">
                <a:solidFill>
                  <a:srgbClr val="000000"/>
                </a:solidFill>
                <a:latin typeface="Tahoma"/>
              </a:rPr>
              <a:t>Seventh Outline Level</a:t>
            </a:r>
          </a:p>
        </p:txBody>
      </p:sp>
      <p:sp>
        <p:nvSpPr>
          <p:cNvPr id="15" name="CustomShape 8">
            <a:extLst>
              <a:ext uri="{FF2B5EF4-FFF2-40B4-BE49-F238E27FC236}">
                <a16:creationId xmlns:a16="http://schemas.microsoft.com/office/drawing/2014/main" id="{F9D4B5C2-094C-2CCF-0EBC-55B5D00EB620}"/>
              </a:ext>
            </a:extLst>
          </p:cNvPr>
          <p:cNvSpPr/>
          <p:nvPr userDrawn="1"/>
        </p:nvSpPr>
        <p:spPr>
          <a:xfrm>
            <a:off x="0" y="306360"/>
            <a:ext cx="317880" cy="430200"/>
          </a:xfrm>
          <a:prstGeom prst="rect">
            <a:avLst/>
          </a:prstGeom>
          <a:solidFill>
            <a:srgbClr val="093A7D"/>
          </a:solidFill>
          <a:ln>
            <a:noFill/>
          </a:ln>
        </p:spPr>
        <p:style>
          <a:lnRef idx="2">
            <a:schemeClr val="accent1">
              <a:shade val="50000"/>
            </a:schemeClr>
          </a:lnRef>
          <a:fillRef idx="1">
            <a:schemeClr val="accent1"/>
          </a:fillRef>
          <a:effectRef idx="0">
            <a:schemeClr val="accent1"/>
          </a:effectRef>
          <a:fontRef idx="minor"/>
        </p:style>
        <p:txBody>
          <a:bodyPr/>
          <a:lstStyle/>
          <a:p>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2648D5-26E4-CC6E-2D4D-4B02E660EEF2}"/>
              </a:ext>
            </a:extLst>
          </p:cNvPr>
          <p:cNvSpPr>
            <a:spLocks noGrp="1"/>
          </p:cNvSpPr>
          <p:nvPr>
            <p:ph type="title"/>
          </p:nvPr>
        </p:nvSpPr>
        <p:spPr>
          <a:xfrm>
            <a:off x="439028" y="313200"/>
            <a:ext cx="5353941" cy="474980"/>
          </a:xfrm>
        </p:spPr>
        <p:txBody>
          <a:bodyPr/>
          <a:lstStyle/>
          <a:p>
            <a:r>
              <a:rPr lang="en-GB" dirty="0"/>
              <a:t>ERN </a:t>
            </a:r>
            <a:r>
              <a:rPr lang="en-GB" dirty="0" err="1"/>
              <a:t>Parcours</a:t>
            </a:r>
            <a:r>
              <a:rPr lang="en-GB" dirty="0"/>
              <a:t> du Patient</a:t>
            </a:r>
          </a:p>
        </p:txBody>
      </p:sp>
      <p:sp>
        <p:nvSpPr>
          <p:cNvPr id="5" name="CustomShape 3">
            <a:extLst>
              <a:ext uri="{FF2B5EF4-FFF2-40B4-BE49-F238E27FC236}">
                <a16:creationId xmlns:a16="http://schemas.microsoft.com/office/drawing/2014/main" id="{0C688818-B6E6-C3ED-51B4-308CEB0B840E}"/>
              </a:ext>
            </a:extLst>
          </p:cNvPr>
          <p:cNvSpPr/>
          <p:nvPr/>
        </p:nvSpPr>
        <p:spPr>
          <a:xfrm>
            <a:off x="294591" y="3429000"/>
            <a:ext cx="9143640" cy="1124640"/>
          </a:xfrm>
          <a:prstGeom prst="rect">
            <a:avLst/>
          </a:prstGeom>
          <a:noFill/>
          <a:ln>
            <a:noFill/>
          </a:ln>
        </p:spPr>
        <p:style>
          <a:lnRef idx="0">
            <a:scrgbClr r="0" g="0" b="0"/>
          </a:lnRef>
          <a:fillRef idx="0">
            <a:scrgbClr r="0" g="0" b="0"/>
          </a:fillRef>
          <a:effectRef idx="0">
            <a:scrgbClr r="0" g="0" b="0"/>
          </a:effectRef>
          <a:fontRef idx="minor"/>
        </p:style>
        <p:txBody>
          <a:bodyPr>
            <a:normAutofit/>
          </a:bodyPr>
          <a:lstStyle/>
          <a:p>
            <a:pPr>
              <a:lnSpc>
                <a:spcPct val="90000"/>
              </a:lnSpc>
              <a:spcAft>
                <a:spcPts val="1800"/>
              </a:spcAft>
            </a:pPr>
            <a:r>
              <a:rPr lang="en-GB" b="1" i="1" spc="-1" dirty="0">
                <a:solidFill>
                  <a:srgbClr val="093A7D"/>
                </a:solidFill>
                <a:latin typeface="Tahoma"/>
                <a:ea typeface="Tahoma"/>
              </a:rPr>
              <a:t>2025</a:t>
            </a:r>
            <a:endParaRPr lang="en-GB" sz="1800" b="1" strike="noStrike" spc="-1" dirty="0">
              <a:latin typeface="Arial"/>
            </a:endParaRPr>
          </a:p>
        </p:txBody>
      </p:sp>
      <p:pic>
        <p:nvPicPr>
          <p:cNvPr id="3" name="Image 2" descr="Une image contenant texte, Police, Graphique, logo&#10;&#10;Le contenu généré par l’IA peut être incorrect.">
            <a:extLst>
              <a:ext uri="{FF2B5EF4-FFF2-40B4-BE49-F238E27FC236}">
                <a16:creationId xmlns:a16="http://schemas.microsoft.com/office/drawing/2014/main" id="{974CB839-8A83-4124-4EFB-5933F1F785F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841086" y="300009"/>
            <a:ext cx="1675130" cy="512445"/>
          </a:xfrm>
          <a:prstGeom prst="rect">
            <a:avLst/>
          </a:prstGeom>
        </p:spPr>
      </p:pic>
      <p:pic>
        <p:nvPicPr>
          <p:cNvPr id="6" name="Image 5" descr="Une image contenant texte, Police, Graphique, graphisme&#10;&#10;Le contenu généré par l’IA peut être incorrect.">
            <a:extLst>
              <a:ext uri="{FF2B5EF4-FFF2-40B4-BE49-F238E27FC236}">
                <a16:creationId xmlns:a16="http://schemas.microsoft.com/office/drawing/2014/main" id="{F10445C0-D635-796C-2379-145E324143A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907538" y="356669"/>
            <a:ext cx="790575" cy="422275"/>
          </a:xfrm>
          <a:prstGeom prst="rect">
            <a:avLst/>
          </a:prstGeom>
        </p:spPr>
      </p:pic>
      <p:pic>
        <p:nvPicPr>
          <p:cNvPr id="7" name="Image 6" descr="Une image contenant graphisme, texte, Graphique&#10;&#10;Le contenu généré par l’IA peut être incorrect.">
            <a:extLst>
              <a:ext uri="{FF2B5EF4-FFF2-40B4-BE49-F238E27FC236}">
                <a16:creationId xmlns:a16="http://schemas.microsoft.com/office/drawing/2014/main" id="{6455084F-0C49-3421-BCCD-61B49CF6D7F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792969" y="337474"/>
            <a:ext cx="1685925" cy="474980"/>
          </a:xfrm>
          <a:prstGeom prst="rect">
            <a:avLst/>
          </a:prstGeom>
        </p:spPr>
      </p:pic>
      <p:pic>
        <p:nvPicPr>
          <p:cNvPr id="8" name="Image 7">
            <a:extLst>
              <a:ext uri="{FF2B5EF4-FFF2-40B4-BE49-F238E27FC236}">
                <a16:creationId xmlns:a16="http://schemas.microsoft.com/office/drawing/2014/main" id="{CC20083B-8266-0070-1600-980361547A37}"/>
              </a:ext>
            </a:extLst>
          </p:cNvPr>
          <p:cNvPicPr>
            <a:picLocks noChangeAspect="1"/>
          </p:cNvPicPr>
          <p:nvPr/>
        </p:nvPicPr>
        <p:blipFill>
          <a:blip r:embed="rId5"/>
          <a:stretch>
            <a:fillRect/>
          </a:stretch>
        </p:blipFill>
        <p:spPr>
          <a:xfrm>
            <a:off x="92573" y="6365696"/>
            <a:ext cx="1172701" cy="358207"/>
          </a:xfrm>
          <a:prstGeom prst="rect">
            <a:avLst/>
          </a:prstGeom>
        </p:spPr>
      </p:pic>
      <p:sp>
        <p:nvSpPr>
          <p:cNvPr id="9" name="TextShape 2">
            <a:extLst>
              <a:ext uri="{FF2B5EF4-FFF2-40B4-BE49-F238E27FC236}">
                <a16:creationId xmlns:a16="http://schemas.microsoft.com/office/drawing/2014/main" id="{7D60385C-F5B1-17E3-FBEF-8C47631CC044}"/>
              </a:ext>
            </a:extLst>
          </p:cNvPr>
          <p:cNvSpPr txBox="1"/>
          <p:nvPr/>
        </p:nvSpPr>
        <p:spPr>
          <a:xfrm>
            <a:off x="453497" y="2067360"/>
            <a:ext cx="11587320" cy="455612"/>
          </a:xfrm>
          <a:prstGeom prst="rect">
            <a:avLst/>
          </a:prstGeom>
          <a:noFill/>
          <a:ln>
            <a:noFill/>
          </a:ln>
        </p:spPr>
        <p:txBody>
          <a:bodyPr>
            <a:noAutofit/>
          </a:bodyPr>
          <a:lstStyle/>
          <a:p>
            <a:pPr>
              <a:lnSpc>
                <a:spcPct val="90000"/>
              </a:lnSpc>
              <a:spcBef>
                <a:spcPts val="1001"/>
              </a:spcBef>
            </a:pPr>
            <a:r>
              <a:rPr lang="en-GB" sz="2800" b="1" strike="noStrike" spc="-1" dirty="0">
                <a:solidFill>
                  <a:srgbClr val="093A7D"/>
                </a:solidFill>
                <a:latin typeface="Tahoma"/>
                <a:ea typeface="Tahoma"/>
              </a:rPr>
              <a:t>CUTIS </a:t>
            </a:r>
            <a:r>
              <a:rPr lang="en-GB" sz="2800" b="1" spc="-1" dirty="0">
                <a:solidFill>
                  <a:srgbClr val="093A7D"/>
                </a:solidFill>
                <a:latin typeface="Tahoma"/>
                <a:ea typeface="Tahoma"/>
              </a:rPr>
              <a:t>LAXA CONGENITALE avec </a:t>
            </a:r>
            <a:r>
              <a:rPr lang="en-GB" sz="2800" b="1" spc="-1" dirty="0" err="1">
                <a:solidFill>
                  <a:srgbClr val="093A7D"/>
                </a:solidFill>
                <a:latin typeface="Tahoma"/>
                <a:ea typeface="Tahoma"/>
              </a:rPr>
              <a:t>symptômes</a:t>
            </a:r>
            <a:r>
              <a:rPr lang="en-GB" sz="2800" b="1" spc="-1" dirty="0">
                <a:solidFill>
                  <a:srgbClr val="093A7D"/>
                </a:solidFill>
                <a:latin typeface="Tahoma"/>
                <a:ea typeface="Tahoma"/>
              </a:rPr>
              <a:t>  </a:t>
            </a:r>
            <a:r>
              <a:rPr lang="en-GB" sz="2800" b="1" strike="noStrike" spc="-1" dirty="0" err="1">
                <a:solidFill>
                  <a:srgbClr val="093A7D"/>
                </a:solidFill>
                <a:latin typeface="Tahoma"/>
                <a:ea typeface="Tahoma"/>
              </a:rPr>
              <a:t>Cardiovasculaires</a:t>
            </a:r>
            <a:r>
              <a:rPr lang="en-GB" sz="2800" b="1" strike="noStrike" spc="-1" dirty="0">
                <a:solidFill>
                  <a:srgbClr val="093A7D"/>
                </a:solidFill>
                <a:latin typeface="Tahoma"/>
                <a:ea typeface="Tahoma"/>
              </a:rPr>
              <a:t>  et </a:t>
            </a:r>
            <a:r>
              <a:rPr lang="en-GB" sz="2800" b="1" strike="noStrike" spc="-1" dirty="0" err="1">
                <a:solidFill>
                  <a:srgbClr val="093A7D"/>
                </a:solidFill>
                <a:latin typeface="Tahoma"/>
                <a:ea typeface="Tahoma"/>
              </a:rPr>
              <a:t>pulmonaires</a:t>
            </a:r>
            <a:endParaRPr lang="en-GB" sz="2800" b="1" strike="noStrike" spc="-1" dirty="0">
              <a:latin typeface="Arial"/>
            </a:endParaRPr>
          </a:p>
        </p:txBody>
      </p:sp>
    </p:spTree>
    <p:extLst>
      <p:ext uri="{BB962C8B-B14F-4D97-AF65-F5344CB8AC3E}">
        <p14:creationId xmlns:p14="http://schemas.microsoft.com/office/powerpoint/2010/main" val="7371387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Shape 1">
            <a:extLst>
              <a:ext uri="{FF2B5EF4-FFF2-40B4-BE49-F238E27FC236}">
                <a16:creationId xmlns:a16="http://schemas.microsoft.com/office/drawing/2014/main" id="{D8BD09A5-330E-9946-933E-EE497AA71754}"/>
              </a:ext>
            </a:extLst>
          </p:cNvPr>
          <p:cNvSpPr txBox="1"/>
          <p:nvPr/>
        </p:nvSpPr>
        <p:spPr>
          <a:xfrm>
            <a:off x="458907" y="178894"/>
            <a:ext cx="10076992" cy="695576"/>
          </a:xfrm>
          <a:prstGeom prst="rect">
            <a:avLst/>
          </a:prstGeom>
          <a:noFill/>
          <a:ln>
            <a:noFill/>
          </a:ln>
        </p:spPr>
        <p:txBody>
          <a:bodyPr anchor="t">
            <a:noAutofit/>
          </a:bodyPr>
          <a:lstStyle/>
          <a:p>
            <a:pPr>
              <a:lnSpc>
                <a:spcPct val="90000"/>
              </a:lnSpc>
            </a:pPr>
            <a:r>
              <a:rPr lang="en-GB" sz="4800" b="1" spc="-1" dirty="0" err="1">
                <a:solidFill>
                  <a:srgbClr val="55BE8C"/>
                </a:solidFill>
                <a:latin typeface="Andika"/>
              </a:rPr>
              <a:t>Informations</a:t>
            </a:r>
            <a:r>
              <a:rPr lang="en-GB" sz="4800" b="1" spc="-1" dirty="0">
                <a:solidFill>
                  <a:srgbClr val="55BE8C"/>
                </a:solidFill>
                <a:latin typeface="Andika"/>
              </a:rPr>
              <a:t> </a:t>
            </a:r>
            <a:r>
              <a:rPr lang="en-GB" sz="4800" b="1" spc="-1" dirty="0" err="1">
                <a:solidFill>
                  <a:srgbClr val="55BE8C"/>
                </a:solidFill>
                <a:latin typeface="Andika"/>
              </a:rPr>
              <a:t>complémentaires</a:t>
            </a:r>
            <a:endParaRPr lang="en-US" sz="4800" b="1" strike="noStrike" spc="-1" dirty="0">
              <a:solidFill>
                <a:srgbClr val="55BE8C"/>
              </a:solidFill>
              <a:latin typeface="Franklin Gothic Book"/>
            </a:endParaRPr>
          </a:p>
        </p:txBody>
      </p:sp>
      <p:sp>
        <p:nvSpPr>
          <p:cNvPr id="7" name="CustomShape 3">
            <a:extLst>
              <a:ext uri="{FF2B5EF4-FFF2-40B4-BE49-F238E27FC236}">
                <a16:creationId xmlns:a16="http://schemas.microsoft.com/office/drawing/2014/main" id="{47A9127B-9DF4-7EC7-7F02-AC880E6707A1}"/>
              </a:ext>
            </a:extLst>
          </p:cNvPr>
          <p:cNvSpPr/>
          <p:nvPr/>
        </p:nvSpPr>
        <p:spPr>
          <a:xfrm>
            <a:off x="280002" y="4931781"/>
            <a:ext cx="9143640" cy="1124640"/>
          </a:xfrm>
          <a:prstGeom prst="rect">
            <a:avLst/>
          </a:prstGeom>
          <a:noFill/>
          <a:ln>
            <a:noFill/>
          </a:ln>
        </p:spPr>
        <p:style>
          <a:lnRef idx="0">
            <a:scrgbClr r="0" g="0" b="0"/>
          </a:lnRef>
          <a:fillRef idx="0">
            <a:scrgbClr r="0" g="0" b="0"/>
          </a:fillRef>
          <a:effectRef idx="0">
            <a:scrgbClr r="0" g="0" b="0"/>
          </a:effectRef>
          <a:fontRef idx="minor"/>
        </p:style>
        <p:txBody>
          <a:bodyPr>
            <a:normAutofit/>
          </a:bodyPr>
          <a:lstStyle/>
          <a:p>
            <a:pPr>
              <a:lnSpc>
                <a:spcPct val="90000"/>
              </a:lnSpc>
              <a:spcBef>
                <a:spcPts val="1001"/>
              </a:spcBef>
            </a:pPr>
            <a:r>
              <a:rPr lang="en-GB" sz="1800" b="1" strike="noStrike" spc="-1" dirty="0">
                <a:solidFill>
                  <a:srgbClr val="093A7D"/>
                </a:solidFill>
                <a:latin typeface="Tahoma"/>
                <a:ea typeface="Tahoma"/>
              </a:rPr>
              <a:t>Contact: Marie-Claude BOITEUX </a:t>
            </a:r>
          </a:p>
          <a:p>
            <a:pPr>
              <a:lnSpc>
                <a:spcPct val="90000"/>
              </a:lnSpc>
              <a:spcBef>
                <a:spcPts val="1001"/>
              </a:spcBef>
            </a:pPr>
            <a:r>
              <a:rPr lang="en-GB" sz="1800" b="1" strike="noStrike" spc="-1" dirty="0">
                <a:solidFill>
                  <a:srgbClr val="093A7D"/>
                </a:solidFill>
                <a:latin typeface="Tahoma"/>
                <a:ea typeface="Tahoma"/>
              </a:rPr>
              <a:t>Email: mcjlboiteux@aol.com</a:t>
            </a:r>
            <a:endParaRPr lang="en-GB" sz="1800" b="1" strike="noStrike" spc="-1" dirty="0">
              <a:latin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7D1F358-F041-B7DF-0F48-1926682BB88A}"/>
              </a:ext>
            </a:extLst>
          </p:cNvPr>
          <p:cNvSpPr>
            <a:spLocks noGrp="1"/>
          </p:cNvSpPr>
          <p:nvPr>
            <p:ph type="title" idx="10"/>
          </p:nvPr>
        </p:nvSpPr>
        <p:spPr>
          <a:xfrm>
            <a:off x="439028" y="313200"/>
            <a:ext cx="7705622" cy="432235"/>
          </a:xfrm>
        </p:spPr>
        <p:txBody>
          <a:bodyPr/>
          <a:lstStyle/>
          <a:p>
            <a:r>
              <a:rPr lang="en-GB" sz="4800" spc="-1" dirty="0">
                <a:solidFill>
                  <a:srgbClr val="55BE8C"/>
                </a:solidFill>
                <a:latin typeface="Andika"/>
                <a:ea typeface="+mn-ea"/>
                <a:cs typeface="+mn-cs"/>
              </a:rPr>
              <a:t>Aperçu du </a:t>
            </a:r>
            <a:r>
              <a:rPr lang="en-GB" sz="4800" spc="-1" dirty="0" err="1">
                <a:solidFill>
                  <a:srgbClr val="55BE8C"/>
                </a:solidFill>
                <a:latin typeface="Andika"/>
                <a:ea typeface="+mn-ea"/>
                <a:cs typeface="+mn-cs"/>
              </a:rPr>
              <a:t>Parcours</a:t>
            </a:r>
            <a:r>
              <a:rPr lang="en-GB" sz="4800" spc="-1" dirty="0">
                <a:solidFill>
                  <a:srgbClr val="55BE8C"/>
                </a:solidFill>
                <a:latin typeface="Andika"/>
                <a:ea typeface="+mn-ea"/>
                <a:cs typeface="+mn-cs"/>
              </a:rPr>
              <a:t> du Patient</a:t>
            </a:r>
          </a:p>
        </p:txBody>
      </p:sp>
      <p:sp>
        <p:nvSpPr>
          <p:cNvPr id="7" name="Freeform 10">
            <a:extLst>
              <a:ext uri="{FF2B5EF4-FFF2-40B4-BE49-F238E27FC236}">
                <a16:creationId xmlns:a16="http://schemas.microsoft.com/office/drawing/2014/main" id="{E39517E3-77AE-C6F1-B220-D1F9269D521E}"/>
              </a:ext>
            </a:extLst>
          </p:cNvPr>
          <p:cNvSpPr>
            <a:spLocks noChangeArrowheads="1"/>
          </p:cNvSpPr>
          <p:nvPr/>
        </p:nvSpPr>
        <p:spPr bwMode="auto">
          <a:xfrm>
            <a:off x="1564530" y="3692193"/>
            <a:ext cx="420012" cy="332372"/>
          </a:xfrm>
          <a:custGeom>
            <a:avLst/>
            <a:gdLst>
              <a:gd name="T0" fmla="*/ 0 w 862"/>
              <a:gd name="T1" fmla="*/ 403 h 534"/>
              <a:gd name="T2" fmla="*/ 0 w 862"/>
              <a:gd name="T3" fmla="*/ 131 h 534"/>
              <a:gd name="T4" fmla="*/ 0 w 862"/>
              <a:gd name="T5" fmla="*/ 131 h 534"/>
              <a:gd name="T6" fmla="*/ 41 w 862"/>
              <a:gd name="T7" fmla="*/ 89 h 534"/>
              <a:gd name="T8" fmla="*/ 423 w 862"/>
              <a:gd name="T9" fmla="*/ 89 h 534"/>
              <a:gd name="T10" fmla="*/ 423 w 862"/>
              <a:gd name="T11" fmla="*/ 89 h 534"/>
              <a:gd name="T12" fmla="*/ 462 w 862"/>
              <a:gd name="T13" fmla="*/ 50 h 534"/>
              <a:gd name="T14" fmla="*/ 462 w 862"/>
              <a:gd name="T15" fmla="*/ 50 h 534"/>
              <a:gd name="T16" fmla="*/ 524 w 862"/>
              <a:gd name="T17" fmla="*/ 17 h 534"/>
              <a:gd name="T18" fmla="*/ 837 w 862"/>
              <a:gd name="T19" fmla="*/ 232 h 534"/>
              <a:gd name="T20" fmla="*/ 837 w 862"/>
              <a:gd name="T21" fmla="*/ 232 h 534"/>
              <a:gd name="T22" fmla="*/ 837 w 862"/>
              <a:gd name="T23" fmla="*/ 300 h 534"/>
              <a:gd name="T24" fmla="*/ 523 w 862"/>
              <a:gd name="T25" fmla="*/ 515 h 534"/>
              <a:gd name="T26" fmla="*/ 523 w 862"/>
              <a:gd name="T27" fmla="*/ 515 h 534"/>
              <a:gd name="T28" fmla="*/ 462 w 862"/>
              <a:gd name="T29" fmla="*/ 483 h 534"/>
              <a:gd name="T30" fmla="*/ 462 w 862"/>
              <a:gd name="T31" fmla="*/ 483 h 534"/>
              <a:gd name="T32" fmla="*/ 424 w 862"/>
              <a:gd name="T33" fmla="*/ 444 h 534"/>
              <a:gd name="T34" fmla="*/ 41 w 862"/>
              <a:gd name="T35" fmla="*/ 444 h 534"/>
              <a:gd name="T36" fmla="*/ 41 w 862"/>
              <a:gd name="T37" fmla="*/ 444 h 534"/>
              <a:gd name="T38" fmla="*/ 0 w 862"/>
              <a:gd name="T39" fmla="*/ 403 h 5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862" h="534">
                <a:moveTo>
                  <a:pt x="0" y="403"/>
                </a:moveTo>
                <a:lnTo>
                  <a:pt x="0" y="131"/>
                </a:lnTo>
                <a:lnTo>
                  <a:pt x="0" y="131"/>
                </a:lnTo>
                <a:cubicBezTo>
                  <a:pt x="0" y="107"/>
                  <a:pt x="18" y="89"/>
                  <a:pt x="41" y="89"/>
                </a:cubicBezTo>
                <a:lnTo>
                  <a:pt x="423" y="89"/>
                </a:lnTo>
                <a:lnTo>
                  <a:pt x="423" y="89"/>
                </a:lnTo>
                <a:cubicBezTo>
                  <a:pt x="445" y="89"/>
                  <a:pt x="462" y="72"/>
                  <a:pt x="462" y="50"/>
                </a:cubicBezTo>
                <a:lnTo>
                  <a:pt x="462" y="50"/>
                </a:lnTo>
                <a:cubicBezTo>
                  <a:pt x="462" y="19"/>
                  <a:pt x="498" y="0"/>
                  <a:pt x="524" y="17"/>
                </a:cubicBezTo>
                <a:lnTo>
                  <a:pt x="837" y="232"/>
                </a:lnTo>
                <a:lnTo>
                  <a:pt x="837" y="232"/>
                </a:lnTo>
                <a:cubicBezTo>
                  <a:pt x="861" y="249"/>
                  <a:pt x="861" y="284"/>
                  <a:pt x="837" y="300"/>
                </a:cubicBezTo>
                <a:lnTo>
                  <a:pt x="523" y="515"/>
                </a:lnTo>
                <a:lnTo>
                  <a:pt x="523" y="515"/>
                </a:lnTo>
                <a:cubicBezTo>
                  <a:pt x="497" y="533"/>
                  <a:pt x="462" y="514"/>
                  <a:pt x="462" y="483"/>
                </a:cubicBezTo>
                <a:lnTo>
                  <a:pt x="462" y="483"/>
                </a:lnTo>
                <a:cubicBezTo>
                  <a:pt x="462" y="461"/>
                  <a:pt x="445" y="444"/>
                  <a:pt x="424" y="444"/>
                </a:cubicBezTo>
                <a:lnTo>
                  <a:pt x="41" y="444"/>
                </a:lnTo>
                <a:lnTo>
                  <a:pt x="41" y="444"/>
                </a:lnTo>
                <a:cubicBezTo>
                  <a:pt x="18" y="444"/>
                  <a:pt x="0" y="426"/>
                  <a:pt x="0" y="403"/>
                </a:cubicBezTo>
              </a:path>
            </a:pathLst>
          </a:custGeom>
          <a:solidFill>
            <a:schemeClr val="accent1">
              <a:lumMod val="20000"/>
              <a:lumOff val="80000"/>
            </a:schemeClr>
          </a:solidFill>
          <a:ln>
            <a:noFill/>
          </a:ln>
          <a:effectLst/>
        </p:spPr>
        <p:txBody>
          <a:bodyPr wrap="none" anchor="ctr"/>
          <a:lstStyle/>
          <a:p>
            <a:endParaRPr lang="en-US" sz="3266"/>
          </a:p>
        </p:txBody>
      </p:sp>
      <p:sp>
        <p:nvSpPr>
          <p:cNvPr id="8" name="Freeform 241">
            <a:extLst>
              <a:ext uri="{FF2B5EF4-FFF2-40B4-BE49-F238E27FC236}">
                <a16:creationId xmlns:a16="http://schemas.microsoft.com/office/drawing/2014/main" id="{77BBC855-2D27-8FC7-2DA7-5CB915F1EC23}"/>
              </a:ext>
            </a:extLst>
          </p:cNvPr>
          <p:cNvSpPr>
            <a:spLocks noChangeArrowheads="1"/>
          </p:cNvSpPr>
          <p:nvPr/>
        </p:nvSpPr>
        <p:spPr bwMode="auto">
          <a:xfrm>
            <a:off x="1393535" y="1728204"/>
            <a:ext cx="825424" cy="45719"/>
          </a:xfrm>
          <a:custGeom>
            <a:avLst/>
            <a:gdLst>
              <a:gd name="T0" fmla="*/ 0 w 4384"/>
              <a:gd name="T1" fmla="*/ 50 h 51"/>
              <a:gd name="T2" fmla="*/ 4383 w 4384"/>
              <a:gd name="T3" fmla="*/ 50 h 51"/>
              <a:gd name="T4" fmla="*/ 4383 w 4384"/>
              <a:gd name="T5" fmla="*/ 0 h 51"/>
              <a:gd name="T6" fmla="*/ 0 w 4384"/>
              <a:gd name="T7" fmla="*/ 0 h 51"/>
              <a:gd name="T8" fmla="*/ 0 w 4384"/>
              <a:gd name="T9" fmla="*/ 50 h 51"/>
            </a:gdLst>
            <a:ahLst/>
            <a:cxnLst>
              <a:cxn ang="0">
                <a:pos x="T0" y="T1"/>
              </a:cxn>
              <a:cxn ang="0">
                <a:pos x="T2" y="T3"/>
              </a:cxn>
              <a:cxn ang="0">
                <a:pos x="T4" y="T5"/>
              </a:cxn>
              <a:cxn ang="0">
                <a:pos x="T6" y="T7"/>
              </a:cxn>
              <a:cxn ang="0">
                <a:pos x="T8" y="T9"/>
              </a:cxn>
            </a:cxnLst>
            <a:rect l="0" t="0" r="r" b="b"/>
            <a:pathLst>
              <a:path w="4384" h="51">
                <a:moveTo>
                  <a:pt x="0" y="50"/>
                </a:moveTo>
                <a:lnTo>
                  <a:pt x="4383" y="50"/>
                </a:lnTo>
                <a:lnTo>
                  <a:pt x="4383" y="0"/>
                </a:lnTo>
                <a:lnTo>
                  <a:pt x="0" y="0"/>
                </a:lnTo>
                <a:lnTo>
                  <a:pt x="0" y="50"/>
                </a:lnTo>
              </a:path>
            </a:pathLst>
          </a:custGeom>
          <a:gradFill>
            <a:gsLst>
              <a:gs pos="0">
                <a:schemeClr val="accent1"/>
              </a:gs>
              <a:gs pos="100000">
                <a:schemeClr val="accent2"/>
              </a:gs>
            </a:gsLst>
            <a:lin ang="0" scaled="0"/>
          </a:gradFill>
          <a:ln>
            <a:noFill/>
          </a:ln>
          <a:effectLst/>
        </p:spPr>
        <p:txBody>
          <a:bodyPr wrap="none" anchor="ctr"/>
          <a:lstStyle/>
          <a:p>
            <a:endParaRPr lang="en-US" sz="3265"/>
          </a:p>
        </p:txBody>
      </p:sp>
      <p:sp>
        <p:nvSpPr>
          <p:cNvPr id="9" name="Freeform 242">
            <a:extLst>
              <a:ext uri="{FF2B5EF4-FFF2-40B4-BE49-F238E27FC236}">
                <a16:creationId xmlns:a16="http://schemas.microsoft.com/office/drawing/2014/main" id="{BE4AFCFA-0369-F98B-AB71-4F49900B535B}"/>
              </a:ext>
            </a:extLst>
          </p:cNvPr>
          <p:cNvSpPr>
            <a:spLocks noChangeArrowheads="1"/>
          </p:cNvSpPr>
          <p:nvPr/>
        </p:nvSpPr>
        <p:spPr bwMode="auto">
          <a:xfrm>
            <a:off x="3300670" y="1729003"/>
            <a:ext cx="726365" cy="57095"/>
          </a:xfrm>
          <a:custGeom>
            <a:avLst/>
            <a:gdLst>
              <a:gd name="T0" fmla="*/ 0 w 4383"/>
              <a:gd name="T1" fmla="*/ 50 h 51"/>
              <a:gd name="T2" fmla="*/ 4382 w 4383"/>
              <a:gd name="T3" fmla="*/ 50 h 51"/>
              <a:gd name="T4" fmla="*/ 4382 w 4383"/>
              <a:gd name="T5" fmla="*/ 0 h 51"/>
              <a:gd name="T6" fmla="*/ 0 w 4383"/>
              <a:gd name="T7" fmla="*/ 0 h 51"/>
              <a:gd name="T8" fmla="*/ 0 w 4383"/>
              <a:gd name="T9" fmla="*/ 50 h 51"/>
            </a:gdLst>
            <a:ahLst/>
            <a:cxnLst>
              <a:cxn ang="0">
                <a:pos x="T0" y="T1"/>
              </a:cxn>
              <a:cxn ang="0">
                <a:pos x="T2" y="T3"/>
              </a:cxn>
              <a:cxn ang="0">
                <a:pos x="T4" y="T5"/>
              </a:cxn>
              <a:cxn ang="0">
                <a:pos x="T6" y="T7"/>
              </a:cxn>
              <a:cxn ang="0">
                <a:pos x="T8" y="T9"/>
              </a:cxn>
            </a:cxnLst>
            <a:rect l="0" t="0" r="r" b="b"/>
            <a:pathLst>
              <a:path w="4383" h="51">
                <a:moveTo>
                  <a:pt x="0" y="50"/>
                </a:moveTo>
                <a:lnTo>
                  <a:pt x="4382" y="50"/>
                </a:lnTo>
                <a:lnTo>
                  <a:pt x="4382" y="0"/>
                </a:lnTo>
                <a:lnTo>
                  <a:pt x="0" y="0"/>
                </a:lnTo>
                <a:lnTo>
                  <a:pt x="0" y="50"/>
                </a:lnTo>
              </a:path>
            </a:pathLst>
          </a:custGeom>
          <a:gradFill>
            <a:gsLst>
              <a:gs pos="0">
                <a:schemeClr val="accent2"/>
              </a:gs>
              <a:gs pos="100000">
                <a:schemeClr val="accent3"/>
              </a:gs>
            </a:gsLst>
            <a:lin ang="0" scaled="0"/>
          </a:gradFill>
          <a:ln>
            <a:noFill/>
          </a:ln>
          <a:effectLst/>
        </p:spPr>
        <p:txBody>
          <a:bodyPr wrap="none" anchor="ctr"/>
          <a:lstStyle/>
          <a:p>
            <a:endParaRPr lang="en-US" sz="3265" dirty="0"/>
          </a:p>
        </p:txBody>
      </p:sp>
      <p:sp>
        <p:nvSpPr>
          <p:cNvPr id="10" name="Freeform 242">
            <a:extLst>
              <a:ext uri="{FF2B5EF4-FFF2-40B4-BE49-F238E27FC236}">
                <a16:creationId xmlns:a16="http://schemas.microsoft.com/office/drawing/2014/main" id="{4C4F2674-ED04-2260-AA12-F817E7D983EE}"/>
              </a:ext>
            </a:extLst>
          </p:cNvPr>
          <p:cNvSpPr>
            <a:spLocks noChangeArrowheads="1"/>
          </p:cNvSpPr>
          <p:nvPr/>
        </p:nvSpPr>
        <p:spPr bwMode="auto">
          <a:xfrm>
            <a:off x="5056763" y="1699944"/>
            <a:ext cx="645344" cy="45719"/>
          </a:xfrm>
          <a:custGeom>
            <a:avLst/>
            <a:gdLst>
              <a:gd name="T0" fmla="*/ 0 w 4383"/>
              <a:gd name="T1" fmla="*/ 50 h 51"/>
              <a:gd name="T2" fmla="*/ 4382 w 4383"/>
              <a:gd name="T3" fmla="*/ 50 h 51"/>
              <a:gd name="T4" fmla="*/ 4382 w 4383"/>
              <a:gd name="T5" fmla="*/ 0 h 51"/>
              <a:gd name="T6" fmla="*/ 0 w 4383"/>
              <a:gd name="T7" fmla="*/ 0 h 51"/>
              <a:gd name="T8" fmla="*/ 0 w 4383"/>
              <a:gd name="T9" fmla="*/ 50 h 51"/>
            </a:gdLst>
            <a:ahLst/>
            <a:cxnLst>
              <a:cxn ang="0">
                <a:pos x="T0" y="T1"/>
              </a:cxn>
              <a:cxn ang="0">
                <a:pos x="T2" y="T3"/>
              </a:cxn>
              <a:cxn ang="0">
                <a:pos x="T4" y="T5"/>
              </a:cxn>
              <a:cxn ang="0">
                <a:pos x="T6" y="T7"/>
              </a:cxn>
              <a:cxn ang="0">
                <a:pos x="T8" y="T9"/>
              </a:cxn>
            </a:cxnLst>
            <a:rect l="0" t="0" r="r" b="b"/>
            <a:pathLst>
              <a:path w="4383" h="51">
                <a:moveTo>
                  <a:pt x="0" y="50"/>
                </a:moveTo>
                <a:lnTo>
                  <a:pt x="4382" y="50"/>
                </a:lnTo>
                <a:lnTo>
                  <a:pt x="4382" y="0"/>
                </a:lnTo>
                <a:lnTo>
                  <a:pt x="0" y="0"/>
                </a:lnTo>
                <a:lnTo>
                  <a:pt x="0" y="50"/>
                </a:lnTo>
              </a:path>
            </a:pathLst>
          </a:custGeom>
          <a:gradFill>
            <a:gsLst>
              <a:gs pos="0">
                <a:schemeClr val="accent3"/>
              </a:gs>
              <a:gs pos="100000">
                <a:schemeClr val="accent4"/>
              </a:gs>
            </a:gsLst>
            <a:lin ang="0" scaled="0"/>
          </a:gradFill>
          <a:ln>
            <a:noFill/>
          </a:ln>
          <a:effectLst/>
        </p:spPr>
        <p:txBody>
          <a:bodyPr wrap="none" anchor="ctr"/>
          <a:lstStyle/>
          <a:p>
            <a:endParaRPr lang="en-US" sz="3265"/>
          </a:p>
        </p:txBody>
      </p:sp>
      <p:sp>
        <p:nvSpPr>
          <p:cNvPr id="12" name="Freeform 221">
            <a:extLst>
              <a:ext uri="{FF2B5EF4-FFF2-40B4-BE49-F238E27FC236}">
                <a16:creationId xmlns:a16="http://schemas.microsoft.com/office/drawing/2014/main" id="{C8131F1E-2866-5851-17D3-8D064C9DF769}"/>
              </a:ext>
            </a:extLst>
          </p:cNvPr>
          <p:cNvSpPr>
            <a:spLocks noChangeArrowheads="1"/>
          </p:cNvSpPr>
          <p:nvPr/>
        </p:nvSpPr>
        <p:spPr bwMode="auto">
          <a:xfrm>
            <a:off x="314543" y="1186395"/>
            <a:ext cx="1078992" cy="1079495"/>
          </a:xfrm>
          <a:custGeom>
            <a:avLst/>
            <a:gdLst>
              <a:gd name="T0" fmla="*/ 867 w 1734"/>
              <a:gd name="T1" fmla="*/ 51 h 1733"/>
              <a:gd name="T2" fmla="*/ 867 w 1734"/>
              <a:gd name="T3" fmla="*/ 51 h 1733"/>
              <a:gd name="T4" fmla="*/ 51 w 1734"/>
              <a:gd name="T5" fmla="*/ 865 h 1733"/>
              <a:gd name="T6" fmla="*/ 51 w 1734"/>
              <a:gd name="T7" fmla="*/ 865 h 1733"/>
              <a:gd name="T8" fmla="*/ 867 w 1734"/>
              <a:gd name="T9" fmla="*/ 1681 h 1733"/>
              <a:gd name="T10" fmla="*/ 867 w 1734"/>
              <a:gd name="T11" fmla="*/ 1681 h 1733"/>
              <a:gd name="T12" fmla="*/ 1682 w 1734"/>
              <a:gd name="T13" fmla="*/ 865 h 1733"/>
              <a:gd name="T14" fmla="*/ 1682 w 1734"/>
              <a:gd name="T15" fmla="*/ 865 h 1733"/>
              <a:gd name="T16" fmla="*/ 867 w 1734"/>
              <a:gd name="T17" fmla="*/ 51 h 1733"/>
              <a:gd name="T18" fmla="*/ 867 w 1734"/>
              <a:gd name="T19" fmla="*/ 1732 h 1733"/>
              <a:gd name="T20" fmla="*/ 867 w 1734"/>
              <a:gd name="T21" fmla="*/ 1732 h 1733"/>
              <a:gd name="T22" fmla="*/ 0 w 1734"/>
              <a:gd name="T23" fmla="*/ 865 h 1733"/>
              <a:gd name="T24" fmla="*/ 0 w 1734"/>
              <a:gd name="T25" fmla="*/ 865 h 1733"/>
              <a:gd name="T26" fmla="*/ 867 w 1734"/>
              <a:gd name="T27" fmla="*/ 0 h 1733"/>
              <a:gd name="T28" fmla="*/ 867 w 1734"/>
              <a:gd name="T29" fmla="*/ 0 h 1733"/>
              <a:gd name="T30" fmla="*/ 1733 w 1734"/>
              <a:gd name="T31" fmla="*/ 865 h 1733"/>
              <a:gd name="T32" fmla="*/ 1733 w 1734"/>
              <a:gd name="T33" fmla="*/ 865 h 1733"/>
              <a:gd name="T34" fmla="*/ 867 w 1734"/>
              <a:gd name="T35" fmla="*/ 1732 h 17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734" h="1733">
                <a:moveTo>
                  <a:pt x="867" y="51"/>
                </a:moveTo>
                <a:lnTo>
                  <a:pt x="867" y="51"/>
                </a:lnTo>
                <a:cubicBezTo>
                  <a:pt x="417" y="51"/>
                  <a:pt x="51" y="415"/>
                  <a:pt x="51" y="865"/>
                </a:cubicBezTo>
                <a:lnTo>
                  <a:pt x="51" y="865"/>
                </a:lnTo>
                <a:cubicBezTo>
                  <a:pt x="51" y="1315"/>
                  <a:pt x="417" y="1681"/>
                  <a:pt x="867" y="1681"/>
                </a:cubicBezTo>
                <a:lnTo>
                  <a:pt x="867" y="1681"/>
                </a:lnTo>
                <a:cubicBezTo>
                  <a:pt x="1316" y="1681"/>
                  <a:pt x="1682" y="1315"/>
                  <a:pt x="1682" y="865"/>
                </a:cubicBezTo>
                <a:lnTo>
                  <a:pt x="1682" y="865"/>
                </a:lnTo>
                <a:cubicBezTo>
                  <a:pt x="1682" y="415"/>
                  <a:pt x="1316" y="51"/>
                  <a:pt x="867" y="51"/>
                </a:cubicBezTo>
                <a:close/>
                <a:moveTo>
                  <a:pt x="867" y="1732"/>
                </a:moveTo>
                <a:lnTo>
                  <a:pt x="867" y="1732"/>
                </a:lnTo>
                <a:cubicBezTo>
                  <a:pt x="389" y="1732"/>
                  <a:pt x="0" y="1343"/>
                  <a:pt x="0" y="865"/>
                </a:cubicBezTo>
                <a:lnTo>
                  <a:pt x="0" y="865"/>
                </a:lnTo>
                <a:cubicBezTo>
                  <a:pt x="0" y="387"/>
                  <a:pt x="389" y="0"/>
                  <a:pt x="867" y="0"/>
                </a:cubicBezTo>
                <a:lnTo>
                  <a:pt x="867" y="0"/>
                </a:lnTo>
                <a:cubicBezTo>
                  <a:pt x="1344" y="0"/>
                  <a:pt x="1733" y="387"/>
                  <a:pt x="1733" y="865"/>
                </a:cubicBezTo>
                <a:lnTo>
                  <a:pt x="1733" y="865"/>
                </a:lnTo>
                <a:cubicBezTo>
                  <a:pt x="1733" y="1343"/>
                  <a:pt x="1344" y="1732"/>
                  <a:pt x="867" y="1732"/>
                </a:cubicBezTo>
                <a:close/>
              </a:path>
            </a:pathLst>
          </a:custGeom>
          <a:solidFill>
            <a:schemeClr val="accent1"/>
          </a:solidFill>
          <a:ln>
            <a:noFill/>
          </a:ln>
          <a:effectLst/>
        </p:spPr>
        <p:txBody>
          <a:bodyPr wrap="none" anchor="ctr"/>
          <a:lstStyle/>
          <a:p>
            <a:endParaRPr lang="en-US" sz="3265"/>
          </a:p>
        </p:txBody>
      </p:sp>
      <p:sp>
        <p:nvSpPr>
          <p:cNvPr id="13" name="Subtitle 2">
            <a:extLst>
              <a:ext uri="{FF2B5EF4-FFF2-40B4-BE49-F238E27FC236}">
                <a16:creationId xmlns:a16="http://schemas.microsoft.com/office/drawing/2014/main" id="{5D3A6843-DBDD-6BA5-DB0B-E6FDBF65E6FB}"/>
              </a:ext>
            </a:extLst>
          </p:cNvPr>
          <p:cNvSpPr txBox="1">
            <a:spLocks/>
          </p:cNvSpPr>
          <p:nvPr/>
        </p:nvSpPr>
        <p:spPr>
          <a:xfrm>
            <a:off x="173794" y="2917698"/>
            <a:ext cx="1373644" cy="3053208"/>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indent="11113" defTabSz="1254125">
              <a:lnSpc>
                <a:spcPts val="1750"/>
              </a:lnSpc>
              <a:buFont typeface="Wingdings" panose="05000000000000000000" pitchFamily="2" charset="2"/>
              <a:buChar char="ü"/>
            </a:pPr>
            <a:r>
              <a:rPr lang="en-US" sz="1100" b="1"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Pré-diagnostic </a:t>
            </a:r>
            <a:r>
              <a:rPr lang="fr-FR" sz="11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si des antécédents familiaux et/ou un retard de croissance intra-utérin</a:t>
            </a:r>
            <a:endParaRPr lang="en-US" sz="11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endParaRPr>
          </a:p>
          <a:p>
            <a:pPr indent="11113" defTabSz="1254125">
              <a:lnSpc>
                <a:spcPts val="1750"/>
              </a:lnSpc>
              <a:buFont typeface="Wingdings" panose="05000000000000000000" pitchFamily="2" charset="2"/>
              <a:buChar char="ü"/>
            </a:pPr>
            <a:r>
              <a:rPr lang="fr-FR" sz="1100" b="1"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Premiers symptômes :</a:t>
            </a:r>
            <a:r>
              <a:rPr lang="fr-FR" sz="11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peau précocement ridée, relâchée, grande fontanelle antérieure, luxation de la hanche, micro- ou macrocéphalie</a:t>
            </a:r>
            <a:endParaRPr lang="fr-FR" sz="1100" noProof="0" dirty="0">
              <a:solidFill>
                <a:schemeClr val="tx1"/>
              </a:solidFill>
              <a:latin typeface="Lato Light" panose="020F0502020204030203" pitchFamily="34" charset="0"/>
              <a:ea typeface="Lato Light" panose="020F0502020204030203" pitchFamily="34" charset="0"/>
              <a:cs typeface="Mukta ExtraLight" panose="020B0000000000000000" pitchFamily="34" charset="77"/>
            </a:endParaRPr>
          </a:p>
        </p:txBody>
      </p:sp>
      <p:sp>
        <p:nvSpPr>
          <p:cNvPr id="14" name="TextBox 13">
            <a:extLst>
              <a:ext uri="{FF2B5EF4-FFF2-40B4-BE49-F238E27FC236}">
                <a16:creationId xmlns:a16="http://schemas.microsoft.com/office/drawing/2014/main" id="{27F251D3-41C7-0B6A-1BE4-77A0AA03A9C1}"/>
              </a:ext>
            </a:extLst>
          </p:cNvPr>
          <p:cNvSpPr txBox="1"/>
          <p:nvPr/>
        </p:nvSpPr>
        <p:spPr>
          <a:xfrm>
            <a:off x="-52620" y="2330184"/>
            <a:ext cx="1967205" cy="523220"/>
          </a:xfrm>
          <a:prstGeom prst="rect">
            <a:avLst/>
          </a:prstGeom>
          <a:noFill/>
        </p:spPr>
        <p:txBody>
          <a:bodyPr wrap="none" rtlCol="0" anchor="b" anchorCtr="0">
            <a:spAutoFit/>
          </a:bodyPr>
          <a:lstStyle/>
          <a:p>
            <a:pPr algn="ctr"/>
            <a:r>
              <a:rPr lang="fr-FR" sz="1400" b="1" dirty="0">
                <a:solidFill>
                  <a:schemeClr val="tx2"/>
                </a:solidFill>
                <a:latin typeface="Poppins" pitchFamily="2" charset="77"/>
                <a:ea typeface="League Spartan" charset="0"/>
                <a:cs typeface="Poppins" pitchFamily="2" charset="77"/>
              </a:rPr>
              <a:t>Pré-diagnostic et
Premier symptôme</a:t>
            </a:r>
            <a:endParaRPr lang="en-US" sz="1400" b="1" dirty="0">
              <a:solidFill>
                <a:schemeClr val="tx2"/>
              </a:solidFill>
              <a:latin typeface="Poppins" pitchFamily="2" charset="77"/>
              <a:ea typeface="League Spartan" charset="0"/>
              <a:cs typeface="Poppins" pitchFamily="2" charset="77"/>
            </a:endParaRPr>
          </a:p>
        </p:txBody>
      </p:sp>
      <p:sp>
        <p:nvSpPr>
          <p:cNvPr id="15" name="TextBox 14">
            <a:extLst>
              <a:ext uri="{FF2B5EF4-FFF2-40B4-BE49-F238E27FC236}">
                <a16:creationId xmlns:a16="http://schemas.microsoft.com/office/drawing/2014/main" id="{9B633B1E-5A06-5E74-E3CB-83E13D07244B}"/>
              </a:ext>
            </a:extLst>
          </p:cNvPr>
          <p:cNvSpPr txBox="1"/>
          <p:nvPr/>
        </p:nvSpPr>
        <p:spPr>
          <a:xfrm>
            <a:off x="564536" y="1496924"/>
            <a:ext cx="579006" cy="553998"/>
          </a:xfrm>
          <a:prstGeom prst="rect">
            <a:avLst/>
          </a:prstGeom>
          <a:noFill/>
        </p:spPr>
        <p:txBody>
          <a:bodyPr wrap="none" rtlCol="0" anchor="ctr">
            <a:spAutoFit/>
          </a:bodyPr>
          <a:lstStyle/>
          <a:p>
            <a:pPr algn="ctr"/>
            <a:r>
              <a:rPr lang="en-US" sz="3000" b="1" dirty="0">
                <a:solidFill>
                  <a:schemeClr val="accent1"/>
                </a:solidFill>
                <a:latin typeface="Poppins" pitchFamily="2" charset="77"/>
                <a:cs typeface="Poppins" pitchFamily="2" charset="77"/>
              </a:rPr>
              <a:t>01</a:t>
            </a:r>
          </a:p>
        </p:txBody>
      </p:sp>
      <p:sp>
        <p:nvSpPr>
          <p:cNvPr id="16" name="Freeform 228">
            <a:extLst>
              <a:ext uri="{FF2B5EF4-FFF2-40B4-BE49-F238E27FC236}">
                <a16:creationId xmlns:a16="http://schemas.microsoft.com/office/drawing/2014/main" id="{80C83344-88AB-C284-5035-D88AE4549105}"/>
              </a:ext>
            </a:extLst>
          </p:cNvPr>
          <p:cNvSpPr>
            <a:spLocks noChangeArrowheads="1"/>
          </p:cNvSpPr>
          <p:nvPr/>
        </p:nvSpPr>
        <p:spPr bwMode="auto">
          <a:xfrm>
            <a:off x="2221678" y="1206708"/>
            <a:ext cx="1078992" cy="1079495"/>
          </a:xfrm>
          <a:custGeom>
            <a:avLst/>
            <a:gdLst>
              <a:gd name="T0" fmla="*/ 866 w 1733"/>
              <a:gd name="T1" fmla="*/ 51 h 1733"/>
              <a:gd name="T2" fmla="*/ 866 w 1733"/>
              <a:gd name="T3" fmla="*/ 51 h 1733"/>
              <a:gd name="T4" fmla="*/ 51 w 1733"/>
              <a:gd name="T5" fmla="*/ 865 h 1733"/>
              <a:gd name="T6" fmla="*/ 51 w 1733"/>
              <a:gd name="T7" fmla="*/ 865 h 1733"/>
              <a:gd name="T8" fmla="*/ 866 w 1733"/>
              <a:gd name="T9" fmla="*/ 1681 h 1733"/>
              <a:gd name="T10" fmla="*/ 866 w 1733"/>
              <a:gd name="T11" fmla="*/ 1681 h 1733"/>
              <a:gd name="T12" fmla="*/ 1680 w 1733"/>
              <a:gd name="T13" fmla="*/ 865 h 1733"/>
              <a:gd name="T14" fmla="*/ 1680 w 1733"/>
              <a:gd name="T15" fmla="*/ 865 h 1733"/>
              <a:gd name="T16" fmla="*/ 866 w 1733"/>
              <a:gd name="T17" fmla="*/ 51 h 1733"/>
              <a:gd name="T18" fmla="*/ 866 w 1733"/>
              <a:gd name="T19" fmla="*/ 1732 h 1733"/>
              <a:gd name="T20" fmla="*/ 866 w 1733"/>
              <a:gd name="T21" fmla="*/ 1732 h 1733"/>
              <a:gd name="T22" fmla="*/ 0 w 1733"/>
              <a:gd name="T23" fmla="*/ 865 h 1733"/>
              <a:gd name="T24" fmla="*/ 0 w 1733"/>
              <a:gd name="T25" fmla="*/ 865 h 1733"/>
              <a:gd name="T26" fmla="*/ 866 w 1733"/>
              <a:gd name="T27" fmla="*/ 0 h 1733"/>
              <a:gd name="T28" fmla="*/ 866 w 1733"/>
              <a:gd name="T29" fmla="*/ 0 h 1733"/>
              <a:gd name="T30" fmla="*/ 1732 w 1733"/>
              <a:gd name="T31" fmla="*/ 865 h 1733"/>
              <a:gd name="T32" fmla="*/ 1732 w 1733"/>
              <a:gd name="T33" fmla="*/ 865 h 1733"/>
              <a:gd name="T34" fmla="*/ 866 w 1733"/>
              <a:gd name="T35" fmla="*/ 1732 h 17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733" h="1733">
                <a:moveTo>
                  <a:pt x="866" y="51"/>
                </a:moveTo>
                <a:lnTo>
                  <a:pt x="866" y="51"/>
                </a:lnTo>
                <a:cubicBezTo>
                  <a:pt x="417" y="51"/>
                  <a:pt x="51" y="415"/>
                  <a:pt x="51" y="865"/>
                </a:cubicBezTo>
                <a:lnTo>
                  <a:pt x="51" y="865"/>
                </a:lnTo>
                <a:cubicBezTo>
                  <a:pt x="51" y="1315"/>
                  <a:pt x="417" y="1681"/>
                  <a:pt x="866" y="1681"/>
                </a:cubicBezTo>
                <a:lnTo>
                  <a:pt x="866" y="1681"/>
                </a:lnTo>
                <a:cubicBezTo>
                  <a:pt x="1314" y="1681"/>
                  <a:pt x="1680" y="1315"/>
                  <a:pt x="1680" y="865"/>
                </a:cubicBezTo>
                <a:lnTo>
                  <a:pt x="1680" y="865"/>
                </a:lnTo>
                <a:cubicBezTo>
                  <a:pt x="1680" y="415"/>
                  <a:pt x="1314" y="51"/>
                  <a:pt x="866" y="51"/>
                </a:cubicBezTo>
                <a:close/>
                <a:moveTo>
                  <a:pt x="866" y="1732"/>
                </a:moveTo>
                <a:lnTo>
                  <a:pt x="866" y="1732"/>
                </a:lnTo>
                <a:cubicBezTo>
                  <a:pt x="389" y="1732"/>
                  <a:pt x="0" y="1343"/>
                  <a:pt x="0" y="865"/>
                </a:cubicBezTo>
                <a:lnTo>
                  <a:pt x="0" y="865"/>
                </a:lnTo>
                <a:cubicBezTo>
                  <a:pt x="0" y="387"/>
                  <a:pt x="389" y="0"/>
                  <a:pt x="866" y="0"/>
                </a:cubicBezTo>
                <a:lnTo>
                  <a:pt x="866" y="0"/>
                </a:lnTo>
                <a:cubicBezTo>
                  <a:pt x="1343" y="0"/>
                  <a:pt x="1732" y="387"/>
                  <a:pt x="1732" y="865"/>
                </a:cubicBezTo>
                <a:lnTo>
                  <a:pt x="1732" y="865"/>
                </a:lnTo>
                <a:cubicBezTo>
                  <a:pt x="1732" y="1343"/>
                  <a:pt x="1343" y="1732"/>
                  <a:pt x="866" y="1732"/>
                </a:cubicBezTo>
                <a:close/>
              </a:path>
            </a:pathLst>
          </a:custGeom>
          <a:solidFill>
            <a:schemeClr val="accent2"/>
          </a:solidFill>
          <a:ln>
            <a:noFill/>
          </a:ln>
          <a:effectLst/>
        </p:spPr>
        <p:txBody>
          <a:bodyPr wrap="none" anchor="ctr"/>
          <a:lstStyle/>
          <a:p>
            <a:endParaRPr lang="en-US" sz="3265"/>
          </a:p>
        </p:txBody>
      </p:sp>
      <p:sp>
        <p:nvSpPr>
          <p:cNvPr id="17" name="Subtitle 2">
            <a:extLst>
              <a:ext uri="{FF2B5EF4-FFF2-40B4-BE49-F238E27FC236}">
                <a16:creationId xmlns:a16="http://schemas.microsoft.com/office/drawing/2014/main" id="{95765C32-AD23-005C-89C4-61F382DA24AA}"/>
              </a:ext>
            </a:extLst>
          </p:cNvPr>
          <p:cNvSpPr txBox="1">
            <a:spLocks/>
          </p:cNvSpPr>
          <p:nvPr/>
        </p:nvSpPr>
        <p:spPr>
          <a:xfrm>
            <a:off x="2021571" y="2929168"/>
            <a:ext cx="1499361" cy="3283976"/>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1750"/>
              </a:lnSpc>
            </a:pPr>
            <a:r>
              <a:rPr lang="fr-FR" sz="11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Dès la naissance ou à l’apparition des premiers symptômes : consultation multidisciplinaire et confirmation du diagnostic clinique par biopsie et diagnostic moléculaire,</a:t>
            </a:r>
            <a:r>
              <a:rPr lang="en-US" sz="11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
</a:t>
            </a:r>
            <a:r>
              <a:rPr lang="fr-FR" sz="11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Soutien psychologique pour le patient, ses parents et ses frères et sœurs dès l’annonce du diagnostic</a:t>
            </a:r>
            <a:endParaRPr lang="en-US" sz="11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endParaRPr>
          </a:p>
        </p:txBody>
      </p:sp>
      <p:sp>
        <p:nvSpPr>
          <p:cNvPr id="18" name="TextBox 17">
            <a:extLst>
              <a:ext uri="{FF2B5EF4-FFF2-40B4-BE49-F238E27FC236}">
                <a16:creationId xmlns:a16="http://schemas.microsoft.com/office/drawing/2014/main" id="{24361943-DFDF-58C9-6862-2A2D6BC9269D}"/>
              </a:ext>
            </a:extLst>
          </p:cNvPr>
          <p:cNvSpPr txBox="1"/>
          <p:nvPr/>
        </p:nvSpPr>
        <p:spPr>
          <a:xfrm>
            <a:off x="2130663" y="2416155"/>
            <a:ext cx="1178529" cy="307777"/>
          </a:xfrm>
          <a:prstGeom prst="rect">
            <a:avLst/>
          </a:prstGeom>
          <a:noFill/>
        </p:spPr>
        <p:txBody>
          <a:bodyPr wrap="none" rtlCol="0" anchor="b" anchorCtr="0">
            <a:spAutoFit/>
          </a:bodyPr>
          <a:lstStyle/>
          <a:p>
            <a:pPr algn="ctr"/>
            <a:r>
              <a:rPr lang="en-US" sz="1400" b="1" dirty="0">
                <a:solidFill>
                  <a:schemeClr val="tx2"/>
                </a:solidFill>
                <a:latin typeface="Poppins" pitchFamily="2" charset="77"/>
                <a:ea typeface="League Spartan" charset="0"/>
                <a:cs typeface="Poppins" pitchFamily="2" charset="77"/>
              </a:rPr>
              <a:t>Diagnostic</a:t>
            </a:r>
          </a:p>
        </p:txBody>
      </p:sp>
      <p:sp>
        <p:nvSpPr>
          <p:cNvPr id="19" name="TextBox 18">
            <a:extLst>
              <a:ext uri="{FF2B5EF4-FFF2-40B4-BE49-F238E27FC236}">
                <a16:creationId xmlns:a16="http://schemas.microsoft.com/office/drawing/2014/main" id="{490E01BF-0EFA-CF85-999F-802682AC1862}"/>
              </a:ext>
            </a:extLst>
          </p:cNvPr>
          <p:cNvSpPr txBox="1"/>
          <p:nvPr/>
        </p:nvSpPr>
        <p:spPr>
          <a:xfrm>
            <a:off x="2392756" y="1516970"/>
            <a:ext cx="654346" cy="553998"/>
          </a:xfrm>
          <a:prstGeom prst="rect">
            <a:avLst/>
          </a:prstGeom>
          <a:noFill/>
        </p:spPr>
        <p:txBody>
          <a:bodyPr wrap="none" rtlCol="0" anchor="ctr">
            <a:spAutoFit/>
          </a:bodyPr>
          <a:lstStyle/>
          <a:p>
            <a:pPr algn="ctr"/>
            <a:r>
              <a:rPr lang="en-US" sz="3000" b="1" dirty="0">
                <a:solidFill>
                  <a:schemeClr val="accent2"/>
                </a:solidFill>
                <a:latin typeface="Poppins" pitchFamily="2" charset="77"/>
                <a:cs typeface="Poppins" pitchFamily="2" charset="77"/>
              </a:rPr>
              <a:t>02</a:t>
            </a:r>
          </a:p>
        </p:txBody>
      </p:sp>
      <p:sp>
        <p:nvSpPr>
          <p:cNvPr id="20" name="Freeform 235">
            <a:extLst>
              <a:ext uri="{FF2B5EF4-FFF2-40B4-BE49-F238E27FC236}">
                <a16:creationId xmlns:a16="http://schemas.microsoft.com/office/drawing/2014/main" id="{E59F33D9-23C8-03CD-0C6B-F6C0DF9786FF}"/>
              </a:ext>
            </a:extLst>
          </p:cNvPr>
          <p:cNvSpPr>
            <a:spLocks noChangeArrowheads="1"/>
          </p:cNvSpPr>
          <p:nvPr/>
        </p:nvSpPr>
        <p:spPr bwMode="auto">
          <a:xfrm>
            <a:off x="4027035" y="1206707"/>
            <a:ext cx="1078992" cy="1079495"/>
          </a:xfrm>
          <a:custGeom>
            <a:avLst/>
            <a:gdLst>
              <a:gd name="T0" fmla="*/ 867 w 1734"/>
              <a:gd name="T1" fmla="*/ 51 h 1733"/>
              <a:gd name="T2" fmla="*/ 867 w 1734"/>
              <a:gd name="T3" fmla="*/ 51 h 1733"/>
              <a:gd name="T4" fmla="*/ 51 w 1734"/>
              <a:gd name="T5" fmla="*/ 865 h 1733"/>
              <a:gd name="T6" fmla="*/ 51 w 1734"/>
              <a:gd name="T7" fmla="*/ 865 h 1733"/>
              <a:gd name="T8" fmla="*/ 867 w 1734"/>
              <a:gd name="T9" fmla="*/ 1681 h 1733"/>
              <a:gd name="T10" fmla="*/ 867 w 1734"/>
              <a:gd name="T11" fmla="*/ 1681 h 1733"/>
              <a:gd name="T12" fmla="*/ 1682 w 1734"/>
              <a:gd name="T13" fmla="*/ 865 h 1733"/>
              <a:gd name="T14" fmla="*/ 1682 w 1734"/>
              <a:gd name="T15" fmla="*/ 865 h 1733"/>
              <a:gd name="T16" fmla="*/ 867 w 1734"/>
              <a:gd name="T17" fmla="*/ 51 h 1733"/>
              <a:gd name="T18" fmla="*/ 867 w 1734"/>
              <a:gd name="T19" fmla="*/ 1732 h 1733"/>
              <a:gd name="T20" fmla="*/ 867 w 1734"/>
              <a:gd name="T21" fmla="*/ 1732 h 1733"/>
              <a:gd name="T22" fmla="*/ 0 w 1734"/>
              <a:gd name="T23" fmla="*/ 865 h 1733"/>
              <a:gd name="T24" fmla="*/ 0 w 1734"/>
              <a:gd name="T25" fmla="*/ 865 h 1733"/>
              <a:gd name="T26" fmla="*/ 867 w 1734"/>
              <a:gd name="T27" fmla="*/ 0 h 1733"/>
              <a:gd name="T28" fmla="*/ 867 w 1734"/>
              <a:gd name="T29" fmla="*/ 0 h 1733"/>
              <a:gd name="T30" fmla="*/ 1733 w 1734"/>
              <a:gd name="T31" fmla="*/ 865 h 1733"/>
              <a:gd name="T32" fmla="*/ 1733 w 1734"/>
              <a:gd name="T33" fmla="*/ 865 h 1733"/>
              <a:gd name="T34" fmla="*/ 867 w 1734"/>
              <a:gd name="T35" fmla="*/ 1732 h 17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734" h="1733">
                <a:moveTo>
                  <a:pt x="867" y="51"/>
                </a:moveTo>
                <a:lnTo>
                  <a:pt x="867" y="51"/>
                </a:lnTo>
                <a:cubicBezTo>
                  <a:pt x="417" y="51"/>
                  <a:pt x="51" y="415"/>
                  <a:pt x="51" y="865"/>
                </a:cubicBezTo>
                <a:lnTo>
                  <a:pt x="51" y="865"/>
                </a:lnTo>
                <a:cubicBezTo>
                  <a:pt x="51" y="1315"/>
                  <a:pt x="417" y="1681"/>
                  <a:pt x="867" y="1681"/>
                </a:cubicBezTo>
                <a:lnTo>
                  <a:pt x="867" y="1681"/>
                </a:lnTo>
                <a:cubicBezTo>
                  <a:pt x="1316" y="1681"/>
                  <a:pt x="1682" y="1315"/>
                  <a:pt x="1682" y="865"/>
                </a:cubicBezTo>
                <a:lnTo>
                  <a:pt x="1682" y="865"/>
                </a:lnTo>
                <a:cubicBezTo>
                  <a:pt x="1682" y="415"/>
                  <a:pt x="1316" y="51"/>
                  <a:pt x="867" y="51"/>
                </a:cubicBezTo>
                <a:close/>
                <a:moveTo>
                  <a:pt x="867" y="1732"/>
                </a:moveTo>
                <a:lnTo>
                  <a:pt x="867" y="1732"/>
                </a:lnTo>
                <a:cubicBezTo>
                  <a:pt x="389" y="1732"/>
                  <a:pt x="0" y="1343"/>
                  <a:pt x="0" y="865"/>
                </a:cubicBezTo>
                <a:lnTo>
                  <a:pt x="0" y="865"/>
                </a:lnTo>
                <a:cubicBezTo>
                  <a:pt x="0" y="387"/>
                  <a:pt x="389" y="0"/>
                  <a:pt x="867" y="0"/>
                </a:cubicBezTo>
                <a:lnTo>
                  <a:pt x="867" y="0"/>
                </a:lnTo>
                <a:cubicBezTo>
                  <a:pt x="1344" y="0"/>
                  <a:pt x="1733" y="387"/>
                  <a:pt x="1733" y="865"/>
                </a:cubicBezTo>
                <a:lnTo>
                  <a:pt x="1733" y="865"/>
                </a:lnTo>
                <a:cubicBezTo>
                  <a:pt x="1733" y="1343"/>
                  <a:pt x="1344" y="1732"/>
                  <a:pt x="867" y="1732"/>
                </a:cubicBezTo>
                <a:close/>
              </a:path>
            </a:pathLst>
          </a:custGeom>
          <a:solidFill>
            <a:schemeClr val="accent3"/>
          </a:solidFill>
          <a:ln>
            <a:noFill/>
          </a:ln>
          <a:effectLst/>
        </p:spPr>
        <p:txBody>
          <a:bodyPr wrap="none" anchor="ctr"/>
          <a:lstStyle/>
          <a:p>
            <a:endParaRPr lang="en-US" sz="3265"/>
          </a:p>
        </p:txBody>
      </p:sp>
      <p:sp>
        <p:nvSpPr>
          <p:cNvPr id="21" name="Subtitle 2">
            <a:extLst>
              <a:ext uri="{FF2B5EF4-FFF2-40B4-BE49-F238E27FC236}">
                <a16:creationId xmlns:a16="http://schemas.microsoft.com/office/drawing/2014/main" id="{60DF56F9-A24E-F1EE-F84D-7AE369898354}"/>
              </a:ext>
            </a:extLst>
          </p:cNvPr>
          <p:cNvSpPr txBox="1">
            <a:spLocks/>
          </p:cNvSpPr>
          <p:nvPr/>
        </p:nvSpPr>
        <p:spPr>
          <a:xfrm>
            <a:off x="3840348" y="2928265"/>
            <a:ext cx="1452364" cy="3487173"/>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1750"/>
              </a:lnSpc>
            </a:pPr>
            <a:r>
              <a:rPr lang="fr-FR" sz="11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Évaluation des comorbidités dès la confirmation du diagnostic :</a:t>
            </a:r>
          </a:p>
          <a:p>
            <a:pPr marL="171450" indent="-171450">
              <a:lnSpc>
                <a:spcPts val="1750"/>
              </a:lnSpc>
              <a:buFont typeface="Wingdings" panose="05000000000000000000" pitchFamily="2" charset="2"/>
              <a:buChar char="ü"/>
            </a:pPr>
            <a:r>
              <a:rPr lang="fr-FR" sz="11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Retard mental léger à sévère
Crises d’épilepsie
Troubles oculaires
Ostéoporose
Fermeture tardive des fontanelles
Perte auditive
Troubles articulaires</a:t>
            </a:r>
            <a:endParaRPr lang="en-US" sz="11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endParaRPr>
          </a:p>
        </p:txBody>
      </p:sp>
      <p:sp>
        <p:nvSpPr>
          <p:cNvPr id="22" name="TextBox 21">
            <a:extLst>
              <a:ext uri="{FF2B5EF4-FFF2-40B4-BE49-F238E27FC236}">
                <a16:creationId xmlns:a16="http://schemas.microsoft.com/office/drawing/2014/main" id="{648EDB15-11E4-04E4-7198-4502D0023442}"/>
              </a:ext>
            </a:extLst>
          </p:cNvPr>
          <p:cNvSpPr txBox="1"/>
          <p:nvPr/>
        </p:nvSpPr>
        <p:spPr>
          <a:xfrm>
            <a:off x="3815363" y="2421135"/>
            <a:ext cx="1502335" cy="307777"/>
          </a:xfrm>
          <a:prstGeom prst="rect">
            <a:avLst/>
          </a:prstGeom>
          <a:noFill/>
        </p:spPr>
        <p:txBody>
          <a:bodyPr wrap="none" rtlCol="0" anchor="b" anchorCtr="0">
            <a:spAutoFit/>
          </a:bodyPr>
          <a:lstStyle/>
          <a:p>
            <a:pPr algn="ctr"/>
            <a:r>
              <a:rPr lang="en-US" sz="1400" b="1" dirty="0" err="1">
                <a:solidFill>
                  <a:schemeClr val="tx2"/>
                </a:solidFill>
                <a:latin typeface="Poppins" pitchFamily="2" charset="77"/>
                <a:ea typeface="League Spartan" charset="0"/>
                <a:cs typeface="Poppins" pitchFamily="2" charset="77"/>
              </a:rPr>
              <a:t>Comorbidités</a:t>
            </a:r>
            <a:endParaRPr lang="en-US" sz="1400" b="1" dirty="0">
              <a:solidFill>
                <a:schemeClr val="tx2"/>
              </a:solidFill>
              <a:latin typeface="Poppins" pitchFamily="2" charset="77"/>
              <a:ea typeface="League Spartan" charset="0"/>
              <a:cs typeface="Poppins" pitchFamily="2" charset="77"/>
            </a:endParaRPr>
          </a:p>
        </p:txBody>
      </p:sp>
      <p:sp>
        <p:nvSpPr>
          <p:cNvPr id="23" name="TextBox 22">
            <a:extLst>
              <a:ext uri="{FF2B5EF4-FFF2-40B4-BE49-F238E27FC236}">
                <a16:creationId xmlns:a16="http://schemas.microsoft.com/office/drawing/2014/main" id="{F9C699FE-B5FF-209D-F248-054670F4A382}"/>
              </a:ext>
            </a:extLst>
          </p:cNvPr>
          <p:cNvSpPr txBox="1"/>
          <p:nvPr/>
        </p:nvSpPr>
        <p:spPr>
          <a:xfrm>
            <a:off x="4179441" y="1480709"/>
            <a:ext cx="667170" cy="553998"/>
          </a:xfrm>
          <a:prstGeom prst="rect">
            <a:avLst/>
          </a:prstGeom>
          <a:noFill/>
        </p:spPr>
        <p:txBody>
          <a:bodyPr wrap="none" rtlCol="0" anchor="ctr">
            <a:spAutoFit/>
          </a:bodyPr>
          <a:lstStyle/>
          <a:p>
            <a:pPr algn="ctr"/>
            <a:r>
              <a:rPr lang="en-US" sz="3000" b="1" dirty="0">
                <a:solidFill>
                  <a:schemeClr val="accent3"/>
                </a:solidFill>
                <a:latin typeface="Poppins" pitchFamily="2" charset="77"/>
                <a:cs typeface="Poppins" pitchFamily="2" charset="77"/>
              </a:rPr>
              <a:t>03</a:t>
            </a:r>
          </a:p>
        </p:txBody>
      </p:sp>
      <p:sp>
        <p:nvSpPr>
          <p:cNvPr id="24" name="Freeform 235">
            <a:extLst>
              <a:ext uri="{FF2B5EF4-FFF2-40B4-BE49-F238E27FC236}">
                <a16:creationId xmlns:a16="http://schemas.microsoft.com/office/drawing/2014/main" id="{9A66CCA4-4A1F-C853-CA65-6B071C1995C4}"/>
              </a:ext>
            </a:extLst>
          </p:cNvPr>
          <p:cNvSpPr>
            <a:spLocks noChangeArrowheads="1"/>
          </p:cNvSpPr>
          <p:nvPr/>
        </p:nvSpPr>
        <p:spPr bwMode="auto">
          <a:xfrm>
            <a:off x="5680602" y="1217802"/>
            <a:ext cx="1078992" cy="1079495"/>
          </a:xfrm>
          <a:custGeom>
            <a:avLst/>
            <a:gdLst>
              <a:gd name="T0" fmla="*/ 867 w 1734"/>
              <a:gd name="T1" fmla="*/ 51 h 1733"/>
              <a:gd name="T2" fmla="*/ 867 w 1734"/>
              <a:gd name="T3" fmla="*/ 51 h 1733"/>
              <a:gd name="T4" fmla="*/ 51 w 1734"/>
              <a:gd name="T5" fmla="*/ 865 h 1733"/>
              <a:gd name="T6" fmla="*/ 51 w 1734"/>
              <a:gd name="T7" fmla="*/ 865 h 1733"/>
              <a:gd name="T8" fmla="*/ 867 w 1734"/>
              <a:gd name="T9" fmla="*/ 1681 h 1733"/>
              <a:gd name="T10" fmla="*/ 867 w 1734"/>
              <a:gd name="T11" fmla="*/ 1681 h 1733"/>
              <a:gd name="T12" fmla="*/ 1682 w 1734"/>
              <a:gd name="T13" fmla="*/ 865 h 1733"/>
              <a:gd name="T14" fmla="*/ 1682 w 1734"/>
              <a:gd name="T15" fmla="*/ 865 h 1733"/>
              <a:gd name="T16" fmla="*/ 867 w 1734"/>
              <a:gd name="T17" fmla="*/ 51 h 1733"/>
              <a:gd name="T18" fmla="*/ 867 w 1734"/>
              <a:gd name="T19" fmla="*/ 1732 h 1733"/>
              <a:gd name="T20" fmla="*/ 867 w 1734"/>
              <a:gd name="T21" fmla="*/ 1732 h 1733"/>
              <a:gd name="T22" fmla="*/ 0 w 1734"/>
              <a:gd name="T23" fmla="*/ 865 h 1733"/>
              <a:gd name="T24" fmla="*/ 0 w 1734"/>
              <a:gd name="T25" fmla="*/ 865 h 1733"/>
              <a:gd name="T26" fmla="*/ 867 w 1734"/>
              <a:gd name="T27" fmla="*/ 0 h 1733"/>
              <a:gd name="T28" fmla="*/ 867 w 1734"/>
              <a:gd name="T29" fmla="*/ 0 h 1733"/>
              <a:gd name="T30" fmla="*/ 1733 w 1734"/>
              <a:gd name="T31" fmla="*/ 865 h 1733"/>
              <a:gd name="T32" fmla="*/ 1733 w 1734"/>
              <a:gd name="T33" fmla="*/ 865 h 1733"/>
              <a:gd name="T34" fmla="*/ 867 w 1734"/>
              <a:gd name="T35" fmla="*/ 1732 h 17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734" h="1733">
                <a:moveTo>
                  <a:pt x="867" y="51"/>
                </a:moveTo>
                <a:lnTo>
                  <a:pt x="867" y="51"/>
                </a:lnTo>
                <a:cubicBezTo>
                  <a:pt x="417" y="51"/>
                  <a:pt x="51" y="415"/>
                  <a:pt x="51" y="865"/>
                </a:cubicBezTo>
                <a:lnTo>
                  <a:pt x="51" y="865"/>
                </a:lnTo>
                <a:cubicBezTo>
                  <a:pt x="51" y="1315"/>
                  <a:pt x="417" y="1681"/>
                  <a:pt x="867" y="1681"/>
                </a:cubicBezTo>
                <a:lnTo>
                  <a:pt x="867" y="1681"/>
                </a:lnTo>
                <a:cubicBezTo>
                  <a:pt x="1316" y="1681"/>
                  <a:pt x="1682" y="1315"/>
                  <a:pt x="1682" y="865"/>
                </a:cubicBezTo>
                <a:lnTo>
                  <a:pt x="1682" y="865"/>
                </a:lnTo>
                <a:cubicBezTo>
                  <a:pt x="1682" y="415"/>
                  <a:pt x="1316" y="51"/>
                  <a:pt x="867" y="51"/>
                </a:cubicBezTo>
                <a:close/>
                <a:moveTo>
                  <a:pt x="867" y="1732"/>
                </a:moveTo>
                <a:lnTo>
                  <a:pt x="867" y="1732"/>
                </a:lnTo>
                <a:cubicBezTo>
                  <a:pt x="389" y="1732"/>
                  <a:pt x="0" y="1343"/>
                  <a:pt x="0" y="865"/>
                </a:cubicBezTo>
                <a:lnTo>
                  <a:pt x="0" y="865"/>
                </a:lnTo>
                <a:cubicBezTo>
                  <a:pt x="0" y="387"/>
                  <a:pt x="389" y="0"/>
                  <a:pt x="867" y="0"/>
                </a:cubicBezTo>
                <a:lnTo>
                  <a:pt x="867" y="0"/>
                </a:lnTo>
                <a:cubicBezTo>
                  <a:pt x="1344" y="0"/>
                  <a:pt x="1733" y="387"/>
                  <a:pt x="1733" y="865"/>
                </a:cubicBezTo>
                <a:lnTo>
                  <a:pt x="1733" y="865"/>
                </a:lnTo>
                <a:cubicBezTo>
                  <a:pt x="1733" y="1343"/>
                  <a:pt x="1344" y="1732"/>
                  <a:pt x="867" y="1732"/>
                </a:cubicBezTo>
                <a:close/>
              </a:path>
            </a:pathLst>
          </a:custGeom>
          <a:solidFill>
            <a:schemeClr val="accent4"/>
          </a:solidFill>
          <a:ln>
            <a:noFill/>
          </a:ln>
          <a:effectLst/>
        </p:spPr>
        <p:txBody>
          <a:bodyPr wrap="none" anchor="ctr"/>
          <a:lstStyle/>
          <a:p>
            <a:endParaRPr lang="en-US" sz="3265"/>
          </a:p>
        </p:txBody>
      </p:sp>
      <p:sp>
        <p:nvSpPr>
          <p:cNvPr id="25" name="Subtitle 2">
            <a:extLst>
              <a:ext uri="{FF2B5EF4-FFF2-40B4-BE49-F238E27FC236}">
                <a16:creationId xmlns:a16="http://schemas.microsoft.com/office/drawing/2014/main" id="{6F397BA2-C7F2-7A7B-BC82-417F039D3C14}"/>
              </a:ext>
            </a:extLst>
          </p:cNvPr>
          <p:cNvSpPr txBox="1">
            <a:spLocks/>
          </p:cNvSpPr>
          <p:nvPr/>
        </p:nvSpPr>
        <p:spPr>
          <a:xfrm>
            <a:off x="5563387" y="2872715"/>
            <a:ext cx="1816665" cy="3351751"/>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marL="85725" indent="9525" algn="l">
              <a:lnSpc>
                <a:spcPts val="1750"/>
              </a:lnSpc>
              <a:buFont typeface="Wingdings" panose="05000000000000000000" pitchFamily="2" charset="2"/>
              <a:buChar char="ü"/>
            </a:pPr>
            <a:r>
              <a:rPr lang="en-US" sz="11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a:t>
            </a:r>
            <a:r>
              <a:rPr lang="fr-FR" sz="1100" b="1"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Traitement symptomatique des troubles squelettiques :</a:t>
            </a:r>
            <a:r>
              <a:rPr lang="en-US" sz="11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a:t>
            </a:r>
            <a:r>
              <a:rPr lang="en-US" sz="1100" dirty="0" err="1">
                <a:solidFill>
                  <a:schemeClr val="tx1"/>
                </a:solidFill>
                <a:latin typeface="Lato Light" panose="020F0502020204030203" pitchFamily="34" charset="0"/>
                <a:ea typeface="Lato Light" panose="020F0502020204030203" pitchFamily="34" charset="0"/>
                <a:cs typeface="Mukta ExtraLight" panose="020B0000000000000000" pitchFamily="34" charset="77"/>
              </a:rPr>
              <a:t>Chirurgie</a:t>
            </a:r>
            <a:r>
              <a:rPr lang="en-US" sz="11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 </a:t>
            </a:r>
            <a:r>
              <a:rPr lang="en-US" sz="1100" dirty="0" err="1">
                <a:solidFill>
                  <a:schemeClr val="tx1"/>
                </a:solidFill>
                <a:latin typeface="Lato Light" panose="020F0502020204030203" pitchFamily="34" charset="0"/>
                <a:ea typeface="Lato Light" panose="020F0502020204030203" pitchFamily="34" charset="0"/>
                <a:cs typeface="Mukta ExtraLight" panose="020B0000000000000000" pitchFamily="34" charset="77"/>
              </a:rPr>
              <a:t>Physiothérapie</a:t>
            </a:r>
            <a:r>
              <a:rPr lang="en-US" sz="11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a:t>
            </a:r>
          </a:p>
          <a:p>
            <a:pPr marL="85725" indent="9525" algn="l">
              <a:lnSpc>
                <a:spcPts val="1750"/>
              </a:lnSpc>
              <a:buFont typeface="Wingdings" panose="05000000000000000000" pitchFamily="2" charset="2"/>
              <a:buChar char="ü"/>
            </a:pPr>
            <a:r>
              <a:rPr lang="en-US" sz="1100" b="1" dirty="0" err="1">
                <a:solidFill>
                  <a:schemeClr val="tx1"/>
                </a:solidFill>
                <a:latin typeface="Lato Light" panose="020F0502020204030203" pitchFamily="34" charset="0"/>
                <a:ea typeface="Lato Light" panose="020F0502020204030203" pitchFamily="34" charset="0"/>
                <a:cs typeface="Mukta ExtraLight" panose="020B0000000000000000" pitchFamily="34" charset="77"/>
              </a:rPr>
              <a:t>Traitement</a:t>
            </a:r>
            <a:r>
              <a:rPr lang="en-US" sz="1100" b="1"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 des troubles </a:t>
            </a:r>
            <a:r>
              <a:rPr lang="en-US" sz="1100" b="1" dirty="0" err="1">
                <a:solidFill>
                  <a:schemeClr val="tx1"/>
                </a:solidFill>
                <a:latin typeface="Lato Light" panose="020F0502020204030203" pitchFamily="34" charset="0"/>
                <a:ea typeface="Lato Light" panose="020F0502020204030203" pitchFamily="34" charset="0"/>
                <a:cs typeface="Mukta ExtraLight" panose="020B0000000000000000" pitchFamily="34" charset="77"/>
              </a:rPr>
              <a:t>sensoriels</a:t>
            </a:r>
            <a:r>
              <a:rPr lang="en-US" sz="11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a:t>
            </a:r>
            <a:r>
              <a:rPr lang="en-US" sz="1100" dirty="0" err="1">
                <a:solidFill>
                  <a:schemeClr val="tx1"/>
                </a:solidFill>
                <a:latin typeface="Lato Light" panose="020F0502020204030203" pitchFamily="34" charset="0"/>
                <a:ea typeface="Lato Light" panose="020F0502020204030203" pitchFamily="34" charset="0"/>
                <a:cs typeface="Mukta ExtraLight" panose="020B0000000000000000" pitchFamily="34" charset="77"/>
              </a:rPr>
              <a:t>Ophtalmologie</a:t>
            </a:r>
            <a:r>
              <a:rPr lang="en-US" sz="11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 </a:t>
            </a:r>
            <a:r>
              <a:rPr lang="en-US" sz="1100" dirty="0" err="1">
                <a:solidFill>
                  <a:schemeClr val="tx1"/>
                </a:solidFill>
                <a:latin typeface="Lato Light" panose="020F0502020204030203" pitchFamily="34" charset="0"/>
                <a:ea typeface="Lato Light" panose="020F0502020204030203" pitchFamily="34" charset="0"/>
                <a:cs typeface="Mukta ExtraLight" panose="020B0000000000000000" pitchFamily="34" charset="77"/>
              </a:rPr>
              <a:t>appareil</a:t>
            </a:r>
            <a:r>
              <a:rPr lang="en-US" sz="11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 </a:t>
            </a:r>
            <a:r>
              <a:rPr lang="en-US" sz="1100" dirty="0" err="1">
                <a:solidFill>
                  <a:schemeClr val="tx1"/>
                </a:solidFill>
                <a:latin typeface="Lato Light" panose="020F0502020204030203" pitchFamily="34" charset="0"/>
                <a:ea typeface="Lato Light" panose="020F0502020204030203" pitchFamily="34" charset="0"/>
                <a:cs typeface="Mukta ExtraLight" panose="020B0000000000000000" pitchFamily="34" charset="77"/>
              </a:rPr>
              <a:t>auditif</a:t>
            </a:r>
            <a:r>
              <a:rPr lang="en-US" sz="11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 </a:t>
            </a:r>
            <a:r>
              <a:rPr lang="en-US" sz="1100" dirty="0" err="1">
                <a:solidFill>
                  <a:schemeClr val="tx1"/>
                </a:solidFill>
                <a:latin typeface="Lato Light" panose="020F0502020204030203" pitchFamily="34" charset="0"/>
                <a:ea typeface="Lato Light" panose="020F0502020204030203" pitchFamily="34" charset="0"/>
                <a:cs typeface="Mukta ExtraLight" panose="020B0000000000000000" pitchFamily="34" charset="77"/>
              </a:rPr>
              <a:t>orthophonie</a:t>
            </a:r>
            <a:r>
              <a:rPr lang="en-US" sz="11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a:t>
            </a:r>
          </a:p>
          <a:p>
            <a:pPr marL="85725" indent="9525" algn="l">
              <a:lnSpc>
                <a:spcPts val="1750"/>
              </a:lnSpc>
              <a:buFont typeface="Wingdings" panose="05000000000000000000" pitchFamily="2" charset="2"/>
              <a:buChar char="ü"/>
            </a:pPr>
            <a:r>
              <a:rPr lang="fr-FR" sz="1100" b="1"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Prise en charge du retard mental </a:t>
            </a:r>
            <a:r>
              <a:rPr lang="en-US" sz="11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a:t>
            </a:r>
            <a:r>
              <a:rPr lang="fr-FR" sz="11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soins appropriés, évaluation de l’évolution et de la gravité)</a:t>
            </a:r>
          </a:p>
          <a:p>
            <a:pPr marL="85725" indent="9525" algn="l">
              <a:lnSpc>
                <a:spcPts val="1750"/>
              </a:lnSpc>
              <a:buFont typeface="Wingdings" panose="05000000000000000000" pitchFamily="2" charset="2"/>
              <a:buChar char="ü"/>
            </a:pPr>
            <a:r>
              <a:rPr lang="fr-FR" sz="1100" b="1" dirty="0">
                <a:solidFill>
                  <a:schemeClr val="bg2">
                    <a:lumMod val="25000"/>
                  </a:schemeClr>
                </a:solidFill>
                <a:latin typeface="Lato Light" panose="020F0502020204030203" pitchFamily="34" charset="0"/>
                <a:ea typeface="Lato Light" panose="020F0502020204030203" pitchFamily="34" charset="0"/>
                <a:cs typeface="Mukta ExtraLight" panose="020B0000000000000000" pitchFamily="34" charset="77"/>
              </a:rPr>
              <a:t>Traitement des rides et de l’excès de peau</a:t>
            </a:r>
            <a:endParaRPr lang="en-US" sz="1100" b="1" dirty="0">
              <a:solidFill>
                <a:schemeClr val="bg2">
                  <a:lumMod val="25000"/>
                </a:schemeClr>
              </a:solidFill>
              <a:latin typeface="Lato Light" panose="020F0502020204030203" pitchFamily="34" charset="0"/>
              <a:ea typeface="Lato Light" panose="020F0502020204030203" pitchFamily="34" charset="0"/>
              <a:cs typeface="Mukta ExtraLight" panose="020B0000000000000000" pitchFamily="34" charset="77"/>
            </a:endParaRPr>
          </a:p>
        </p:txBody>
      </p:sp>
      <p:sp>
        <p:nvSpPr>
          <p:cNvPr id="26" name="TextBox 25">
            <a:extLst>
              <a:ext uri="{FF2B5EF4-FFF2-40B4-BE49-F238E27FC236}">
                <a16:creationId xmlns:a16="http://schemas.microsoft.com/office/drawing/2014/main" id="{19762ADB-34F1-C74C-6E98-1109E4C7068A}"/>
              </a:ext>
            </a:extLst>
          </p:cNvPr>
          <p:cNvSpPr txBox="1"/>
          <p:nvPr/>
        </p:nvSpPr>
        <p:spPr>
          <a:xfrm>
            <a:off x="5557116" y="2395095"/>
            <a:ext cx="1317990" cy="307777"/>
          </a:xfrm>
          <a:prstGeom prst="rect">
            <a:avLst/>
          </a:prstGeom>
          <a:noFill/>
        </p:spPr>
        <p:txBody>
          <a:bodyPr wrap="none" rtlCol="0" anchor="b" anchorCtr="0">
            <a:spAutoFit/>
          </a:bodyPr>
          <a:lstStyle/>
          <a:p>
            <a:pPr algn="ctr"/>
            <a:r>
              <a:rPr lang="en-US" sz="1400" b="1" dirty="0" err="1">
                <a:solidFill>
                  <a:schemeClr val="tx2"/>
                </a:solidFill>
                <a:latin typeface="Poppins" pitchFamily="2" charset="77"/>
                <a:ea typeface="League Spartan" charset="0"/>
                <a:cs typeface="Poppins" pitchFamily="2" charset="77"/>
              </a:rPr>
              <a:t>Traitements</a:t>
            </a:r>
            <a:endParaRPr lang="en-US" sz="1400" b="1" dirty="0">
              <a:solidFill>
                <a:schemeClr val="tx2"/>
              </a:solidFill>
              <a:latin typeface="Poppins" pitchFamily="2" charset="77"/>
              <a:ea typeface="League Spartan" charset="0"/>
              <a:cs typeface="Poppins" pitchFamily="2" charset="77"/>
            </a:endParaRPr>
          </a:p>
        </p:txBody>
      </p:sp>
      <p:sp>
        <p:nvSpPr>
          <p:cNvPr id="27" name="TextBox 26">
            <a:extLst>
              <a:ext uri="{FF2B5EF4-FFF2-40B4-BE49-F238E27FC236}">
                <a16:creationId xmlns:a16="http://schemas.microsoft.com/office/drawing/2014/main" id="{D67B2260-055C-4DDD-FFC5-1BAB286DFE6E}"/>
              </a:ext>
            </a:extLst>
          </p:cNvPr>
          <p:cNvSpPr txBox="1"/>
          <p:nvPr/>
        </p:nvSpPr>
        <p:spPr>
          <a:xfrm>
            <a:off x="5869085" y="1480550"/>
            <a:ext cx="694422" cy="553998"/>
          </a:xfrm>
          <a:prstGeom prst="rect">
            <a:avLst/>
          </a:prstGeom>
          <a:noFill/>
        </p:spPr>
        <p:txBody>
          <a:bodyPr wrap="none" rtlCol="0" anchor="ctr">
            <a:spAutoFit/>
          </a:bodyPr>
          <a:lstStyle/>
          <a:p>
            <a:pPr algn="ctr"/>
            <a:r>
              <a:rPr lang="en-US" sz="3000" b="1" dirty="0">
                <a:solidFill>
                  <a:schemeClr val="accent4"/>
                </a:solidFill>
                <a:latin typeface="Poppins" pitchFamily="2" charset="77"/>
                <a:cs typeface="Poppins" pitchFamily="2" charset="77"/>
              </a:rPr>
              <a:t>04</a:t>
            </a:r>
          </a:p>
        </p:txBody>
      </p:sp>
      <p:sp>
        <p:nvSpPr>
          <p:cNvPr id="29" name="Freeform 235">
            <a:extLst>
              <a:ext uri="{FF2B5EF4-FFF2-40B4-BE49-F238E27FC236}">
                <a16:creationId xmlns:a16="http://schemas.microsoft.com/office/drawing/2014/main" id="{65C5226A-8946-4070-465F-482A22CABF4B}"/>
              </a:ext>
            </a:extLst>
          </p:cNvPr>
          <p:cNvSpPr>
            <a:spLocks noChangeArrowheads="1"/>
          </p:cNvSpPr>
          <p:nvPr/>
        </p:nvSpPr>
        <p:spPr bwMode="auto">
          <a:xfrm>
            <a:off x="7337678" y="1217802"/>
            <a:ext cx="1078992" cy="1079495"/>
          </a:xfrm>
          <a:custGeom>
            <a:avLst/>
            <a:gdLst>
              <a:gd name="T0" fmla="*/ 867 w 1734"/>
              <a:gd name="T1" fmla="*/ 51 h 1733"/>
              <a:gd name="T2" fmla="*/ 867 w 1734"/>
              <a:gd name="T3" fmla="*/ 51 h 1733"/>
              <a:gd name="T4" fmla="*/ 51 w 1734"/>
              <a:gd name="T5" fmla="*/ 865 h 1733"/>
              <a:gd name="T6" fmla="*/ 51 w 1734"/>
              <a:gd name="T7" fmla="*/ 865 h 1733"/>
              <a:gd name="T8" fmla="*/ 867 w 1734"/>
              <a:gd name="T9" fmla="*/ 1681 h 1733"/>
              <a:gd name="T10" fmla="*/ 867 w 1734"/>
              <a:gd name="T11" fmla="*/ 1681 h 1733"/>
              <a:gd name="T12" fmla="*/ 1682 w 1734"/>
              <a:gd name="T13" fmla="*/ 865 h 1733"/>
              <a:gd name="T14" fmla="*/ 1682 w 1734"/>
              <a:gd name="T15" fmla="*/ 865 h 1733"/>
              <a:gd name="T16" fmla="*/ 867 w 1734"/>
              <a:gd name="T17" fmla="*/ 51 h 1733"/>
              <a:gd name="T18" fmla="*/ 867 w 1734"/>
              <a:gd name="T19" fmla="*/ 1732 h 1733"/>
              <a:gd name="T20" fmla="*/ 867 w 1734"/>
              <a:gd name="T21" fmla="*/ 1732 h 1733"/>
              <a:gd name="T22" fmla="*/ 0 w 1734"/>
              <a:gd name="T23" fmla="*/ 865 h 1733"/>
              <a:gd name="T24" fmla="*/ 0 w 1734"/>
              <a:gd name="T25" fmla="*/ 865 h 1733"/>
              <a:gd name="T26" fmla="*/ 867 w 1734"/>
              <a:gd name="T27" fmla="*/ 0 h 1733"/>
              <a:gd name="T28" fmla="*/ 867 w 1734"/>
              <a:gd name="T29" fmla="*/ 0 h 1733"/>
              <a:gd name="T30" fmla="*/ 1733 w 1734"/>
              <a:gd name="T31" fmla="*/ 865 h 1733"/>
              <a:gd name="T32" fmla="*/ 1733 w 1734"/>
              <a:gd name="T33" fmla="*/ 865 h 1733"/>
              <a:gd name="T34" fmla="*/ 867 w 1734"/>
              <a:gd name="T35" fmla="*/ 1732 h 17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734" h="1733">
                <a:moveTo>
                  <a:pt x="867" y="51"/>
                </a:moveTo>
                <a:lnTo>
                  <a:pt x="867" y="51"/>
                </a:lnTo>
                <a:cubicBezTo>
                  <a:pt x="417" y="51"/>
                  <a:pt x="51" y="415"/>
                  <a:pt x="51" y="865"/>
                </a:cubicBezTo>
                <a:lnTo>
                  <a:pt x="51" y="865"/>
                </a:lnTo>
                <a:cubicBezTo>
                  <a:pt x="51" y="1315"/>
                  <a:pt x="417" y="1681"/>
                  <a:pt x="867" y="1681"/>
                </a:cubicBezTo>
                <a:lnTo>
                  <a:pt x="867" y="1681"/>
                </a:lnTo>
                <a:cubicBezTo>
                  <a:pt x="1316" y="1681"/>
                  <a:pt x="1682" y="1315"/>
                  <a:pt x="1682" y="865"/>
                </a:cubicBezTo>
                <a:lnTo>
                  <a:pt x="1682" y="865"/>
                </a:lnTo>
                <a:cubicBezTo>
                  <a:pt x="1682" y="415"/>
                  <a:pt x="1316" y="51"/>
                  <a:pt x="867" y="51"/>
                </a:cubicBezTo>
                <a:close/>
                <a:moveTo>
                  <a:pt x="867" y="1732"/>
                </a:moveTo>
                <a:lnTo>
                  <a:pt x="867" y="1732"/>
                </a:lnTo>
                <a:cubicBezTo>
                  <a:pt x="389" y="1732"/>
                  <a:pt x="0" y="1343"/>
                  <a:pt x="0" y="865"/>
                </a:cubicBezTo>
                <a:lnTo>
                  <a:pt x="0" y="865"/>
                </a:lnTo>
                <a:cubicBezTo>
                  <a:pt x="0" y="387"/>
                  <a:pt x="389" y="0"/>
                  <a:pt x="867" y="0"/>
                </a:cubicBezTo>
                <a:lnTo>
                  <a:pt x="867" y="0"/>
                </a:lnTo>
                <a:cubicBezTo>
                  <a:pt x="1344" y="0"/>
                  <a:pt x="1733" y="387"/>
                  <a:pt x="1733" y="865"/>
                </a:cubicBezTo>
                <a:lnTo>
                  <a:pt x="1733" y="865"/>
                </a:lnTo>
                <a:cubicBezTo>
                  <a:pt x="1733" y="1343"/>
                  <a:pt x="1344" y="1732"/>
                  <a:pt x="867" y="1732"/>
                </a:cubicBezTo>
                <a:close/>
              </a:path>
            </a:pathLst>
          </a:custGeom>
          <a:solidFill>
            <a:srgbClr val="55BE8C"/>
          </a:solidFill>
          <a:ln>
            <a:solidFill>
              <a:srgbClr val="55BE8C"/>
            </a:solidFill>
          </a:ln>
          <a:effectLst/>
        </p:spPr>
        <p:txBody>
          <a:bodyPr wrap="none" anchor="ctr"/>
          <a:lstStyle/>
          <a:p>
            <a:endParaRPr lang="en-US" sz="3265"/>
          </a:p>
        </p:txBody>
      </p:sp>
      <p:sp>
        <p:nvSpPr>
          <p:cNvPr id="30" name="Subtitle 2">
            <a:extLst>
              <a:ext uri="{FF2B5EF4-FFF2-40B4-BE49-F238E27FC236}">
                <a16:creationId xmlns:a16="http://schemas.microsoft.com/office/drawing/2014/main" id="{FE532C9F-5308-44C9-FCB8-FF90AF2B7C7F}"/>
              </a:ext>
            </a:extLst>
          </p:cNvPr>
          <p:cNvSpPr txBox="1">
            <a:spLocks/>
          </p:cNvSpPr>
          <p:nvPr/>
        </p:nvSpPr>
        <p:spPr>
          <a:xfrm>
            <a:off x="9004324" y="2733090"/>
            <a:ext cx="1623146" cy="3751861"/>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1750"/>
              </a:lnSpc>
            </a:pPr>
            <a:r>
              <a:rPr lang="en-US" sz="1100" b="1" dirty="0" err="1">
                <a:solidFill>
                  <a:schemeClr val="tx1"/>
                </a:solidFill>
                <a:latin typeface="Lato Light" panose="020F0502020204030203" pitchFamily="34" charset="0"/>
                <a:ea typeface="Lato Light" panose="020F0502020204030203" pitchFamily="34" charset="0"/>
                <a:cs typeface="Mukta ExtraLight" panose="020B0000000000000000" pitchFamily="34" charset="77"/>
              </a:rPr>
              <a:t>Suivi</a:t>
            </a:r>
            <a:r>
              <a:rPr lang="en-US" sz="1100" b="1"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 </a:t>
            </a:r>
            <a:r>
              <a:rPr lang="en-US" sz="1100" b="1" dirty="0" err="1">
                <a:solidFill>
                  <a:schemeClr val="tx1"/>
                </a:solidFill>
                <a:latin typeface="Lato Light" panose="020F0502020204030203" pitchFamily="34" charset="0"/>
                <a:ea typeface="Lato Light" panose="020F0502020204030203" pitchFamily="34" charset="0"/>
                <a:cs typeface="Mukta ExtraLight" panose="020B0000000000000000" pitchFamily="34" charset="77"/>
              </a:rPr>
              <a:t>psychologique</a:t>
            </a:r>
            <a:endParaRPr lang="en-US" sz="1100" b="1" dirty="0">
              <a:solidFill>
                <a:schemeClr val="tx1"/>
              </a:solidFill>
              <a:latin typeface="Lato Light" panose="020F0502020204030203" pitchFamily="34" charset="0"/>
              <a:ea typeface="Lato Light" panose="020F0502020204030203" pitchFamily="34" charset="0"/>
              <a:cs typeface="Mukta ExtraLight" panose="020B0000000000000000" pitchFamily="34" charset="77"/>
            </a:endParaRPr>
          </a:p>
          <a:p>
            <a:pPr marL="171450" indent="-171450">
              <a:lnSpc>
                <a:spcPts val="1750"/>
              </a:lnSpc>
              <a:buFont typeface="Wingdings" panose="05000000000000000000" pitchFamily="2" charset="2"/>
              <a:buChar char="ü"/>
            </a:pPr>
            <a:r>
              <a:rPr lang="fr-FR" sz="11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le fardeau du regard des autres 
Faites attention à la santé mentale du patient
Assurer la qualité de vie du patient</a:t>
            </a:r>
          </a:p>
          <a:p>
            <a:pPr>
              <a:lnSpc>
                <a:spcPts val="1750"/>
              </a:lnSpc>
            </a:pPr>
            <a:r>
              <a:rPr lang="en-US" sz="1100" b="1" dirty="0" err="1">
                <a:solidFill>
                  <a:schemeClr val="tx1"/>
                </a:solidFill>
                <a:latin typeface="Lato Light" panose="020F0502020204030203" pitchFamily="34" charset="0"/>
                <a:ea typeface="Lato Light" panose="020F0502020204030203" pitchFamily="34" charset="0"/>
                <a:cs typeface="Mukta ExtraLight" panose="020B0000000000000000" pitchFamily="34" charset="77"/>
              </a:rPr>
              <a:t>Soins</a:t>
            </a:r>
            <a:r>
              <a:rPr lang="en-US" sz="1100" b="1"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 de </a:t>
            </a:r>
            <a:r>
              <a:rPr lang="en-US" sz="1100" b="1" dirty="0" err="1">
                <a:solidFill>
                  <a:schemeClr val="tx1"/>
                </a:solidFill>
                <a:latin typeface="Lato Light" panose="020F0502020204030203" pitchFamily="34" charset="0"/>
                <a:ea typeface="Lato Light" panose="020F0502020204030203" pitchFamily="34" charset="0"/>
                <a:cs typeface="Mukta ExtraLight" panose="020B0000000000000000" pitchFamily="34" charset="77"/>
              </a:rPr>
              <a:t>suivi</a:t>
            </a:r>
            <a:endParaRPr lang="en-US" sz="1100" b="1" dirty="0">
              <a:solidFill>
                <a:schemeClr val="tx1"/>
              </a:solidFill>
              <a:latin typeface="Lato Light" panose="020F0502020204030203" pitchFamily="34" charset="0"/>
              <a:ea typeface="Lato Light" panose="020F0502020204030203" pitchFamily="34" charset="0"/>
              <a:cs typeface="Mukta ExtraLight" panose="020B0000000000000000" pitchFamily="34" charset="77"/>
            </a:endParaRPr>
          </a:p>
          <a:p>
            <a:pPr marL="171450" indent="-171450">
              <a:lnSpc>
                <a:spcPts val="1750"/>
              </a:lnSpc>
              <a:buFont typeface="Wingdings" panose="05000000000000000000" pitchFamily="2" charset="2"/>
              <a:buChar char="ü"/>
            </a:pPr>
            <a:r>
              <a:rPr lang="fr-FR" sz="11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Surveillance des comorbidités
 Évolution des troubles squelettiques
 Crises d’épilepsie</a:t>
            </a:r>
          </a:p>
          <a:p>
            <a:pPr>
              <a:lnSpc>
                <a:spcPts val="1750"/>
              </a:lnSpc>
            </a:pPr>
            <a:r>
              <a:rPr lang="en-US" sz="1100" b="1" dirty="0" err="1">
                <a:solidFill>
                  <a:schemeClr val="tx1"/>
                </a:solidFill>
                <a:latin typeface="Lato Light" panose="020F0502020204030203" pitchFamily="34" charset="0"/>
                <a:ea typeface="Lato Light" panose="020F0502020204030203" pitchFamily="34" charset="0"/>
                <a:cs typeface="Mukta ExtraLight" panose="020B0000000000000000" pitchFamily="34" charset="77"/>
              </a:rPr>
              <a:t>Suivi</a:t>
            </a:r>
            <a:r>
              <a:rPr lang="en-US" sz="1100" b="1"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 psychosocial</a:t>
            </a:r>
          </a:p>
        </p:txBody>
      </p:sp>
      <p:sp>
        <p:nvSpPr>
          <p:cNvPr id="31" name="TextBox 30">
            <a:extLst>
              <a:ext uri="{FF2B5EF4-FFF2-40B4-BE49-F238E27FC236}">
                <a16:creationId xmlns:a16="http://schemas.microsoft.com/office/drawing/2014/main" id="{4F079565-9DEB-D2D6-3B98-134BEE481A16}"/>
              </a:ext>
            </a:extLst>
          </p:cNvPr>
          <p:cNvSpPr txBox="1"/>
          <p:nvPr/>
        </p:nvSpPr>
        <p:spPr>
          <a:xfrm>
            <a:off x="9437250" y="2382885"/>
            <a:ext cx="633508" cy="307777"/>
          </a:xfrm>
          <a:prstGeom prst="rect">
            <a:avLst/>
          </a:prstGeom>
          <a:noFill/>
        </p:spPr>
        <p:txBody>
          <a:bodyPr wrap="none" rtlCol="0" anchor="b" anchorCtr="0">
            <a:spAutoFit/>
          </a:bodyPr>
          <a:lstStyle/>
          <a:p>
            <a:pPr algn="ctr"/>
            <a:r>
              <a:rPr lang="en-US" sz="1400" b="1" dirty="0" err="1">
                <a:solidFill>
                  <a:schemeClr val="tx2"/>
                </a:solidFill>
                <a:latin typeface="Poppins" pitchFamily="2" charset="77"/>
                <a:ea typeface="League Spartan" charset="0"/>
                <a:cs typeface="Poppins" pitchFamily="2" charset="77"/>
              </a:rPr>
              <a:t>Suivi</a:t>
            </a:r>
            <a:endParaRPr lang="en-US" sz="1400" b="1" dirty="0">
              <a:solidFill>
                <a:schemeClr val="tx2"/>
              </a:solidFill>
              <a:latin typeface="Poppins" pitchFamily="2" charset="77"/>
              <a:ea typeface="League Spartan" charset="0"/>
              <a:cs typeface="Poppins" pitchFamily="2" charset="77"/>
            </a:endParaRPr>
          </a:p>
        </p:txBody>
      </p:sp>
      <p:sp>
        <p:nvSpPr>
          <p:cNvPr id="32" name="TextBox 31">
            <a:extLst>
              <a:ext uri="{FF2B5EF4-FFF2-40B4-BE49-F238E27FC236}">
                <a16:creationId xmlns:a16="http://schemas.microsoft.com/office/drawing/2014/main" id="{4508CCA4-C9C8-FF3B-D605-B14CDA6C42D7}"/>
              </a:ext>
            </a:extLst>
          </p:cNvPr>
          <p:cNvSpPr txBox="1"/>
          <p:nvPr/>
        </p:nvSpPr>
        <p:spPr>
          <a:xfrm>
            <a:off x="7534772" y="1509099"/>
            <a:ext cx="684804" cy="553998"/>
          </a:xfrm>
          <a:prstGeom prst="rect">
            <a:avLst/>
          </a:prstGeom>
          <a:noFill/>
        </p:spPr>
        <p:txBody>
          <a:bodyPr wrap="none" rtlCol="0" anchor="ctr">
            <a:spAutoFit/>
          </a:bodyPr>
          <a:lstStyle/>
          <a:p>
            <a:pPr algn="ctr"/>
            <a:r>
              <a:rPr lang="en-US" sz="3000" b="1" dirty="0">
                <a:solidFill>
                  <a:srgbClr val="55BE8C"/>
                </a:solidFill>
                <a:latin typeface="Poppins" pitchFamily="2" charset="77"/>
                <a:cs typeface="Poppins" pitchFamily="2" charset="77"/>
              </a:rPr>
              <a:t>05</a:t>
            </a:r>
          </a:p>
        </p:txBody>
      </p:sp>
      <p:sp>
        <p:nvSpPr>
          <p:cNvPr id="33" name="Freeform 242">
            <a:extLst>
              <a:ext uri="{FF2B5EF4-FFF2-40B4-BE49-F238E27FC236}">
                <a16:creationId xmlns:a16="http://schemas.microsoft.com/office/drawing/2014/main" id="{136174A5-B8FE-FD43-F702-07C0DDF4DA7D}"/>
              </a:ext>
            </a:extLst>
          </p:cNvPr>
          <p:cNvSpPr>
            <a:spLocks noChangeArrowheads="1"/>
          </p:cNvSpPr>
          <p:nvPr/>
        </p:nvSpPr>
        <p:spPr bwMode="auto">
          <a:xfrm rot="10800000">
            <a:off x="6767586" y="1700356"/>
            <a:ext cx="566952" cy="45719"/>
          </a:xfrm>
          <a:custGeom>
            <a:avLst/>
            <a:gdLst>
              <a:gd name="T0" fmla="*/ 0 w 4383"/>
              <a:gd name="T1" fmla="*/ 50 h 51"/>
              <a:gd name="T2" fmla="*/ 4382 w 4383"/>
              <a:gd name="T3" fmla="*/ 50 h 51"/>
              <a:gd name="T4" fmla="*/ 4382 w 4383"/>
              <a:gd name="T5" fmla="*/ 0 h 51"/>
              <a:gd name="T6" fmla="*/ 0 w 4383"/>
              <a:gd name="T7" fmla="*/ 0 h 51"/>
              <a:gd name="T8" fmla="*/ 0 w 4383"/>
              <a:gd name="T9" fmla="*/ 50 h 51"/>
            </a:gdLst>
            <a:ahLst/>
            <a:cxnLst>
              <a:cxn ang="0">
                <a:pos x="T0" y="T1"/>
              </a:cxn>
              <a:cxn ang="0">
                <a:pos x="T2" y="T3"/>
              </a:cxn>
              <a:cxn ang="0">
                <a:pos x="T4" y="T5"/>
              </a:cxn>
              <a:cxn ang="0">
                <a:pos x="T6" y="T7"/>
              </a:cxn>
              <a:cxn ang="0">
                <a:pos x="T8" y="T9"/>
              </a:cxn>
            </a:cxnLst>
            <a:rect l="0" t="0" r="r" b="b"/>
            <a:pathLst>
              <a:path w="4383" h="51">
                <a:moveTo>
                  <a:pt x="0" y="50"/>
                </a:moveTo>
                <a:lnTo>
                  <a:pt x="4382" y="50"/>
                </a:lnTo>
                <a:lnTo>
                  <a:pt x="4382" y="0"/>
                </a:lnTo>
                <a:lnTo>
                  <a:pt x="0" y="0"/>
                </a:lnTo>
                <a:lnTo>
                  <a:pt x="0" y="50"/>
                </a:lnTo>
              </a:path>
            </a:pathLst>
          </a:custGeom>
          <a:gradFill>
            <a:gsLst>
              <a:gs pos="0">
                <a:schemeClr val="accent3"/>
              </a:gs>
              <a:gs pos="100000">
                <a:schemeClr val="accent4"/>
              </a:gs>
            </a:gsLst>
            <a:lin ang="0" scaled="0"/>
          </a:gradFill>
          <a:ln>
            <a:noFill/>
          </a:ln>
          <a:effectLst/>
        </p:spPr>
        <p:txBody>
          <a:bodyPr wrap="none" anchor="ctr"/>
          <a:lstStyle/>
          <a:p>
            <a:endParaRPr lang="en-US" sz="3265"/>
          </a:p>
        </p:txBody>
      </p:sp>
      <p:pic>
        <p:nvPicPr>
          <p:cNvPr id="2" name="Image 1" descr="Une image contenant texte, Police, Graphique, logo&#10;&#10;Le contenu généré par l’IA peut être incorrect.">
            <a:extLst>
              <a:ext uri="{FF2B5EF4-FFF2-40B4-BE49-F238E27FC236}">
                <a16:creationId xmlns:a16="http://schemas.microsoft.com/office/drawing/2014/main" id="{1A7FA0B9-C2DC-D196-4684-B1B7BCE60D5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296" y="6261100"/>
            <a:ext cx="1154270" cy="447573"/>
          </a:xfrm>
          <a:prstGeom prst="rect">
            <a:avLst/>
          </a:prstGeom>
        </p:spPr>
      </p:pic>
      <p:sp>
        <p:nvSpPr>
          <p:cNvPr id="3" name="Freeform 242">
            <a:extLst>
              <a:ext uri="{FF2B5EF4-FFF2-40B4-BE49-F238E27FC236}">
                <a16:creationId xmlns:a16="http://schemas.microsoft.com/office/drawing/2014/main" id="{3681BA37-6B4F-7DAD-23C8-96622260A261}"/>
              </a:ext>
            </a:extLst>
          </p:cNvPr>
          <p:cNvSpPr>
            <a:spLocks noChangeArrowheads="1"/>
          </p:cNvSpPr>
          <p:nvPr/>
        </p:nvSpPr>
        <p:spPr bwMode="auto">
          <a:xfrm>
            <a:off x="8378910" y="1698412"/>
            <a:ext cx="625414" cy="47251"/>
          </a:xfrm>
          <a:custGeom>
            <a:avLst/>
            <a:gdLst>
              <a:gd name="T0" fmla="*/ 0 w 4383"/>
              <a:gd name="T1" fmla="*/ 50 h 51"/>
              <a:gd name="T2" fmla="*/ 4382 w 4383"/>
              <a:gd name="T3" fmla="*/ 50 h 51"/>
              <a:gd name="T4" fmla="*/ 4382 w 4383"/>
              <a:gd name="T5" fmla="*/ 0 h 51"/>
              <a:gd name="T6" fmla="*/ 0 w 4383"/>
              <a:gd name="T7" fmla="*/ 0 h 51"/>
              <a:gd name="T8" fmla="*/ 0 w 4383"/>
              <a:gd name="T9" fmla="*/ 50 h 51"/>
            </a:gdLst>
            <a:ahLst/>
            <a:cxnLst>
              <a:cxn ang="0">
                <a:pos x="T0" y="T1"/>
              </a:cxn>
              <a:cxn ang="0">
                <a:pos x="T2" y="T3"/>
              </a:cxn>
              <a:cxn ang="0">
                <a:pos x="T4" y="T5"/>
              </a:cxn>
              <a:cxn ang="0">
                <a:pos x="T6" y="T7"/>
              </a:cxn>
              <a:cxn ang="0">
                <a:pos x="T8" y="T9"/>
              </a:cxn>
            </a:cxnLst>
            <a:rect l="0" t="0" r="r" b="b"/>
            <a:pathLst>
              <a:path w="4383" h="51">
                <a:moveTo>
                  <a:pt x="0" y="50"/>
                </a:moveTo>
                <a:lnTo>
                  <a:pt x="4382" y="50"/>
                </a:lnTo>
                <a:lnTo>
                  <a:pt x="4382" y="0"/>
                </a:lnTo>
                <a:lnTo>
                  <a:pt x="0" y="0"/>
                </a:lnTo>
                <a:lnTo>
                  <a:pt x="0" y="50"/>
                </a:lnTo>
              </a:path>
            </a:pathLst>
          </a:custGeom>
          <a:gradFill>
            <a:gsLst>
              <a:gs pos="0">
                <a:srgbClr val="55BE8C"/>
              </a:gs>
              <a:gs pos="100000">
                <a:srgbClr val="C00000"/>
              </a:gs>
            </a:gsLst>
            <a:lin ang="0" scaled="0"/>
          </a:gradFill>
          <a:ln>
            <a:noFill/>
          </a:ln>
          <a:effectLst/>
        </p:spPr>
        <p:txBody>
          <a:bodyPr wrap="none" anchor="ctr"/>
          <a:lstStyle/>
          <a:p>
            <a:endParaRPr lang="en-US" sz="3265" dirty="0"/>
          </a:p>
        </p:txBody>
      </p:sp>
      <p:sp>
        <p:nvSpPr>
          <p:cNvPr id="4" name="Freeform 235">
            <a:extLst>
              <a:ext uri="{FF2B5EF4-FFF2-40B4-BE49-F238E27FC236}">
                <a16:creationId xmlns:a16="http://schemas.microsoft.com/office/drawing/2014/main" id="{9DF28A13-DE91-C1D1-3D5E-25EF54AF638B}"/>
              </a:ext>
            </a:extLst>
          </p:cNvPr>
          <p:cNvSpPr>
            <a:spLocks noChangeArrowheads="1"/>
          </p:cNvSpPr>
          <p:nvPr/>
        </p:nvSpPr>
        <p:spPr bwMode="auto">
          <a:xfrm>
            <a:off x="9004324" y="1190104"/>
            <a:ext cx="1078992" cy="1079495"/>
          </a:xfrm>
          <a:custGeom>
            <a:avLst/>
            <a:gdLst>
              <a:gd name="T0" fmla="*/ 867 w 1734"/>
              <a:gd name="T1" fmla="*/ 51 h 1733"/>
              <a:gd name="T2" fmla="*/ 867 w 1734"/>
              <a:gd name="T3" fmla="*/ 51 h 1733"/>
              <a:gd name="T4" fmla="*/ 51 w 1734"/>
              <a:gd name="T5" fmla="*/ 865 h 1733"/>
              <a:gd name="T6" fmla="*/ 51 w 1734"/>
              <a:gd name="T7" fmla="*/ 865 h 1733"/>
              <a:gd name="T8" fmla="*/ 867 w 1734"/>
              <a:gd name="T9" fmla="*/ 1681 h 1733"/>
              <a:gd name="T10" fmla="*/ 867 w 1734"/>
              <a:gd name="T11" fmla="*/ 1681 h 1733"/>
              <a:gd name="T12" fmla="*/ 1682 w 1734"/>
              <a:gd name="T13" fmla="*/ 865 h 1733"/>
              <a:gd name="T14" fmla="*/ 1682 w 1734"/>
              <a:gd name="T15" fmla="*/ 865 h 1733"/>
              <a:gd name="T16" fmla="*/ 867 w 1734"/>
              <a:gd name="T17" fmla="*/ 51 h 1733"/>
              <a:gd name="T18" fmla="*/ 867 w 1734"/>
              <a:gd name="T19" fmla="*/ 1732 h 1733"/>
              <a:gd name="T20" fmla="*/ 867 w 1734"/>
              <a:gd name="T21" fmla="*/ 1732 h 1733"/>
              <a:gd name="T22" fmla="*/ 0 w 1734"/>
              <a:gd name="T23" fmla="*/ 865 h 1733"/>
              <a:gd name="T24" fmla="*/ 0 w 1734"/>
              <a:gd name="T25" fmla="*/ 865 h 1733"/>
              <a:gd name="T26" fmla="*/ 867 w 1734"/>
              <a:gd name="T27" fmla="*/ 0 h 1733"/>
              <a:gd name="T28" fmla="*/ 867 w 1734"/>
              <a:gd name="T29" fmla="*/ 0 h 1733"/>
              <a:gd name="T30" fmla="*/ 1733 w 1734"/>
              <a:gd name="T31" fmla="*/ 865 h 1733"/>
              <a:gd name="T32" fmla="*/ 1733 w 1734"/>
              <a:gd name="T33" fmla="*/ 865 h 1733"/>
              <a:gd name="T34" fmla="*/ 867 w 1734"/>
              <a:gd name="T35" fmla="*/ 1732 h 17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734" h="1733">
                <a:moveTo>
                  <a:pt x="867" y="51"/>
                </a:moveTo>
                <a:lnTo>
                  <a:pt x="867" y="51"/>
                </a:lnTo>
                <a:cubicBezTo>
                  <a:pt x="417" y="51"/>
                  <a:pt x="51" y="415"/>
                  <a:pt x="51" y="865"/>
                </a:cubicBezTo>
                <a:lnTo>
                  <a:pt x="51" y="865"/>
                </a:lnTo>
                <a:cubicBezTo>
                  <a:pt x="51" y="1315"/>
                  <a:pt x="417" y="1681"/>
                  <a:pt x="867" y="1681"/>
                </a:cubicBezTo>
                <a:lnTo>
                  <a:pt x="867" y="1681"/>
                </a:lnTo>
                <a:cubicBezTo>
                  <a:pt x="1316" y="1681"/>
                  <a:pt x="1682" y="1315"/>
                  <a:pt x="1682" y="865"/>
                </a:cubicBezTo>
                <a:lnTo>
                  <a:pt x="1682" y="865"/>
                </a:lnTo>
                <a:cubicBezTo>
                  <a:pt x="1682" y="415"/>
                  <a:pt x="1316" y="51"/>
                  <a:pt x="867" y="51"/>
                </a:cubicBezTo>
                <a:close/>
                <a:moveTo>
                  <a:pt x="867" y="1732"/>
                </a:moveTo>
                <a:lnTo>
                  <a:pt x="867" y="1732"/>
                </a:lnTo>
                <a:cubicBezTo>
                  <a:pt x="389" y="1732"/>
                  <a:pt x="0" y="1343"/>
                  <a:pt x="0" y="865"/>
                </a:cubicBezTo>
                <a:lnTo>
                  <a:pt x="0" y="865"/>
                </a:lnTo>
                <a:cubicBezTo>
                  <a:pt x="0" y="387"/>
                  <a:pt x="389" y="0"/>
                  <a:pt x="867" y="0"/>
                </a:cubicBezTo>
                <a:lnTo>
                  <a:pt x="867" y="0"/>
                </a:lnTo>
                <a:cubicBezTo>
                  <a:pt x="1344" y="0"/>
                  <a:pt x="1733" y="387"/>
                  <a:pt x="1733" y="865"/>
                </a:cubicBezTo>
                <a:lnTo>
                  <a:pt x="1733" y="865"/>
                </a:lnTo>
                <a:cubicBezTo>
                  <a:pt x="1733" y="1343"/>
                  <a:pt x="1344" y="1732"/>
                  <a:pt x="867" y="1732"/>
                </a:cubicBezTo>
                <a:close/>
              </a:path>
            </a:pathLst>
          </a:custGeom>
          <a:solidFill>
            <a:srgbClr val="55BE8C"/>
          </a:solidFill>
          <a:ln>
            <a:solidFill>
              <a:srgbClr val="C00000"/>
            </a:solidFill>
          </a:ln>
          <a:effectLst/>
        </p:spPr>
        <p:txBody>
          <a:bodyPr wrap="none" anchor="ctr"/>
          <a:lstStyle/>
          <a:p>
            <a:endParaRPr lang="en-US" sz="3265"/>
          </a:p>
        </p:txBody>
      </p:sp>
      <p:sp>
        <p:nvSpPr>
          <p:cNvPr id="34" name="TextBox 31">
            <a:extLst>
              <a:ext uri="{FF2B5EF4-FFF2-40B4-BE49-F238E27FC236}">
                <a16:creationId xmlns:a16="http://schemas.microsoft.com/office/drawing/2014/main" id="{F15C8E98-19C2-DD09-9707-2248F5E0637F}"/>
              </a:ext>
            </a:extLst>
          </p:cNvPr>
          <p:cNvSpPr txBox="1"/>
          <p:nvPr/>
        </p:nvSpPr>
        <p:spPr>
          <a:xfrm>
            <a:off x="9207056" y="1219925"/>
            <a:ext cx="720013" cy="553998"/>
          </a:xfrm>
          <a:prstGeom prst="rect">
            <a:avLst/>
          </a:prstGeom>
          <a:noFill/>
        </p:spPr>
        <p:txBody>
          <a:bodyPr wrap="square" rtlCol="0" anchor="ctr">
            <a:spAutoFit/>
          </a:bodyPr>
          <a:lstStyle/>
          <a:p>
            <a:pPr algn="ctr"/>
            <a:r>
              <a:rPr lang="en-US" sz="3000" b="1" dirty="0">
                <a:solidFill>
                  <a:srgbClr val="C00000"/>
                </a:solidFill>
                <a:latin typeface="Poppins" pitchFamily="2" charset="77"/>
                <a:cs typeface="Poppins" pitchFamily="2" charset="77"/>
              </a:rPr>
              <a:t>06</a:t>
            </a:r>
          </a:p>
        </p:txBody>
      </p:sp>
      <p:sp>
        <p:nvSpPr>
          <p:cNvPr id="35" name="TextBox 30">
            <a:extLst>
              <a:ext uri="{FF2B5EF4-FFF2-40B4-BE49-F238E27FC236}">
                <a16:creationId xmlns:a16="http://schemas.microsoft.com/office/drawing/2014/main" id="{394C4335-9CA8-ACF5-76C6-8E2CC38A11A4}"/>
              </a:ext>
            </a:extLst>
          </p:cNvPr>
          <p:cNvSpPr txBox="1"/>
          <p:nvPr/>
        </p:nvSpPr>
        <p:spPr>
          <a:xfrm>
            <a:off x="7084067" y="2382885"/>
            <a:ext cx="1789272" cy="307777"/>
          </a:xfrm>
          <a:prstGeom prst="rect">
            <a:avLst/>
          </a:prstGeom>
          <a:noFill/>
        </p:spPr>
        <p:txBody>
          <a:bodyPr wrap="none" rtlCol="0" anchor="b" anchorCtr="0">
            <a:spAutoFit/>
          </a:bodyPr>
          <a:lstStyle/>
          <a:p>
            <a:pPr algn="ctr"/>
            <a:r>
              <a:rPr lang="en-US" sz="1400" b="1" dirty="0">
                <a:solidFill>
                  <a:schemeClr val="tx2"/>
                </a:solidFill>
                <a:latin typeface="Poppins" pitchFamily="2" charset="77"/>
                <a:ea typeface="League Spartan" charset="0"/>
                <a:cs typeface="Poppins" pitchFamily="2" charset="77"/>
              </a:rPr>
              <a:t>Planning Familial</a:t>
            </a:r>
          </a:p>
        </p:txBody>
      </p:sp>
      <p:sp>
        <p:nvSpPr>
          <p:cNvPr id="36" name="Subtitle 2">
            <a:extLst>
              <a:ext uri="{FF2B5EF4-FFF2-40B4-BE49-F238E27FC236}">
                <a16:creationId xmlns:a16="http://schemas.microsoft.com/office/drawing/2014/main" id="{8CA8E3AC-4027-031B-4170-5875D956E2BC}"/>
              </a:ext>
            </a:extLst>
          </p:cNvPr>
          <p:cNvSpPr txBox="1">
            <a:spLocks/>
          </p:cNvSpPr>
          <p:nvPr/>
        </p:nvSpPr>
        <p:spPr>
          <a:xfrm>
            <a:off x="7505028" y="3189737"/>
            <a:ext cx="1242252" cy="2454711"/>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1750"/>
              </a:lnSpc>
            </a:pPr>
            <a:r>
              <a:rPr lang="en-US" sz="1050" dirty="0" err="1">
                <a:solidFill>
                  <a:schemeClr val="tx1"/>
                </a:solidFill>
                <a:latin typeface="Lato Light" panose="020F0502020204030203" pitchFamily="34" charset="0"/>
                <a:ea typeface="Lato Light" panose="020F0502020204030203" pitchFamily="34" charset="0"/>
                <a:cs typeface="Mukta ExtraLight" panose="020B0000000000000000" pitchFamily="34" charset="77"/>
              </a:rPr>
              <a:t>Risques</a:t>
            </a:r>
            <a:r>
              <a:rPr lang="en-US" sz="105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 pendant la </a:t>
            </a:r>
            <a:r>
              <a:rPr lang="en-US" sz="1050" dirty="0" err="1">
                <a:solidFill>
                  <a:schemeClr val="tx1"/>
                </a:solidFill>
                <a:latin typeface="Lato Light" panose="020F0502020204030203" pitchFamily="34" charset="0"/>
                <a:ea typeface="Lato Light" panose="020F0502020204030203" pitchFamily="34" charset="0"/>
                <a:cs typeface="Mukta ExtraLight" panose="020B0000000000000000" pitchFamily="34" charset="77"/>
              </a:rPr>
              <a:t>grossesse</a:t>
            </a:r>
            <a:endParaRPr lang="en-US" sz="1050" dirty="0">
              <a:solidFill>
                <a:schemeClr val="tx1"/>
              </a:solidFill>
              <a:latin typeface="Lato Light" panose="020F0502020204030203" pitchFamily="34" charset="0"/>
              <a:ea typeface="Lato Light" panose="020F0502020204030203" pitchFamily="34" charset="0"/>
              <a:cs typeface="Mukta ExtraLight" panose="020B0000000000000000" pitchFamily="34" charset="77"/>
            </a:endParaRPr>
          </a:p>
          <a:p>
            <a:pPr>
              <a:lnSpc>
                <a:spcPts val="1750"/>
              </a:lnSpc>
            </a:pPr>
            <a:endParaRPr lang="en-US" sz="1050" dirty="0">
              <a:solidFill>
                <a:schemeClr val="tx1"/>
              </a:solidFill>
              <a:latin typeface="Lato Light" panose="020F0502020204030203" pitchFamily="34" charset="0"/>
              <a:ea typeface="Lato Light" panose="020F0502020204030203" pitchFamily="34" charset="0"/>
              <a:cs typeface="Mukta ExtraLight" panose="020B0000000000000000" pitchFamily="34" charset="77"/>
            </a:endParaRPr>
          </a:p>
          <a:p>
            <a:pPr>
              <a:lnSpc>
                <a:spcPts val="1750"/>
              </a:lnSpc>
            </a:pPr>
            <a:r>
              <a:rPr lang="fr-FR" sz="105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Risques liés à la transmission</a:t>
            </a:r>
          </a:p>
          <a:p>
            <a:pPr>
              <a:lnSpc>
                <a:spcPts val="1750"/>
              </a:lnSpc>
            </a:pPr>
            <a:endParaRPr lang="en-US" sz="1050" dirty="0">
              <a:solidFill>
                <a:schemeClr val="tx1"/>
              </a:solidFill>
              <a:latin typeface="Lato Light" panose="020F0502020204030203" pitchFamily="34" charset="0"/>
              <a:ea typeface="Lato Light" panose="020F0502020204030203" pitchFamily="34" charset="0"/>
              <a:cs typeface="Mukta ExtraLight" panose="020B0000000000000000" pitchFamily="34" charset="77"/>
            </a:endParaRPr>
          </a:p>
          <a:p>
            <a:pPr>
              <a:lnSpc>
                <a:spcPts val="1750"/>
              </a:lnSpc>
            </a:pPr>
            <a:r>
              <a:rPr lang="fr-FR" sz="105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Accompagnement dans le processus de désir d’avoir un enfant</a:t>
            </a:r>
            <a:endParaRPr lang="en-US" sz="1050" dirty="0">
              <a:solidFill>
                <a:schemeClr val="tx1"/>
              </a:solidFill>
              <a:latin typeface="Lato Light" panose="020F0502020204030203" pitchFamily="34" charset="0"/>
              <a:ea typeface="Lato Light" panose="020F0502020204030203" pitchFamily="34" charset="0"/>
              <a:cs typeface="Mukta ExtraLight" panose="020B0000000000000000" pitchFamily="34" charset="77"/>
            </a:endParaRPr>
          </a:p>
        </p:txBody>
      </p:sp>
      <p:sp>
        <p:nvSpPr>
          <p:cNvPr id="38" name="Freeform 235">
            <a:extLst>
              <a:ext uri="{FF2B5EF4-FFF2-40B4-BE49-F238E27FC236}">
                <a16:creationId xmlns:a16="http://schemas.microsoft.com/office/drawing/2014/main" id="{DAA1702C-34DE-4659-7BA6-CCD72280017D}"/>
              </a:ext>
            </a:extLst>
          </p:cNvPr>
          <p:cNvSpPr>
            <a:spLocks noChangeArrowheads="1"/>
          </p:cNvSpPr>
          <p:nvPr/>
        </p:nvSpPr>
        <p:spPr bwMode="auto">
          <a:xfrm>
            <a:off x="10657891" y="1206707"/>
            <a:ext cx="1078992" cy="1079495"/>
          </a:xfrm>
          <a:custGeom>
            <a:avLst/>
            <a:gdLst>
              <a:gd name="T0" fmla="*/ 867 w 1734"/>
              <a:gd name="T1" fmla="*/ 51 h 1733"/>
              <a:gd name="T2" fmla="*/ 867 w 1734"/>
              <a:gd name="T3" fmla="*/ 51 h 1733"/>
              <a:gd name="T4" fmla="*/ 51 w 1734"/>
              <a:gd name="T5" fmla="*/ 865 h 1733"/>
              <a:gd name="T6" fmla="*/ 51 w 1734"/>
              <a:gd name="T7" fmla="*/ 865 h 1733"/>
              <a:gd name="T8" fmla="*/ 867 w 1734"/>
              <a:gd name="T9" fmla="*/ 1681 h 1733"/>
              <a:gd name="T10" fmla="*/ 867 w 1734"/>
              <a:gd name="T11" fmla="*/ 1681 h 1733"/>
              <a:gd name="T12" fmla="*/ 1682 w 1734"/>
              <a:gd name="T13" fmla="*/ 865 h 1733"/>
              <a:gd name="T14" fmla="*/ 1682 w 1734"/>
              <a:gd name="T15" fmla="*/ 865 h 1733"/>
              <a:gd name="T16" fmla="*/ 867 w 1734"/>
              <a:gd name="T17" fmla="*/ 51 h 1733"/>
              <a:gd name="T18" fmla="*/ 867 w 1734"/>
              <a:gd name="T19" fmla="*/ 1732 h 1733"/>
              <a:gd name="T20" fmla="*/ 867 w 1734"/>
              <a:gd name="T21" fmla="*/ 1732 h 1733"/>
              <a:gd name="T22" fmla="*/ 0 w 1734"/>
              <a:gd name="T23" fmla="*/ 865 h 1733"/>
              <a:gd name="T24" fmla="*/ 0 w 1734"/>
              <a:gd name="T25" fmla="*/ 865 h 1733"/>
              <a:gd name="T26" fmla="*/ 867 w 1734"/>
              <a:gd name="T27" fmla="*/ 0 h 1733"/>
              <a:gd name="T28" fmla="*/ 867 w 1734"/>
              <a:gd name="T29" fmla="*/ 0 h 1733"/>
              <a:gd name="T30" fmla="*/ 1733 w 1734"/>
              <a:gd name="T31" fmla="*/ 865 h 1733"/>
              <a:gd name="T32" fmla="*/ 1733 w 1734"/>
              <a:gd name="T33" fmla="*/ 865 h 1733"/>
              <a:gd name="T34" fmla="*/ 867 w 1734"/>
              <a:gd name="T35" fmla="*/ 1732 h 17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734" h="1733">
                <a:moveTo>
                  <a:pt x="867" y="51"/>
                </a:moveTo>
                <a:lnTo>
                  <a:pt x="867" y="51"/>
                </a:lnTo>
                <a:cubicBezTo>
                  <a:pt x="417" y="51"/>
                  <a:pt x="51" y="415"/>
                  <a:pt x="51" y="865"/>
                </a:cubicBezTo>
                <a:lnTo>
                  <a:pt x="51" y="865"/>
                </a:lnTo>
                <a:cubicBezTo>
                  <a:pt x="51" y="1315"/>
                  <a:pt x="417" y="1681"/>
                  <a:pt x="867" y="1681"/>
                </a:cubicBezTo>
                <a:lnTo>
                  <a:pt x="867" y="1681"/>
                </a:lnTo>
                <a:cubicBezTo>
                  <a:pt x="1316" y="1681"/>
                  <a:pt x="1682" y="1315"/>
                  <a:pt x="1682" y="865"/>
                </a:cubicBezTo>
                <a:lnTo>
                  <a:pt x="1682" y="865"/>
                </a:lnTo>
                <a:cubicBezTo>
                  <a:pt x="1682" y="415"/>
                  <a:pt x="1316" y="51"/>
                  <a:pt x="867" y="51"/>
                </a:cubicBezTo>
                <a:close/>
                <a:moveTo>
                  <a:pt x="867" y="1732"/>
                </a:moveTo>
                <a:lnTo>
                  <a:pt x="867" y="1732"/>
                </a:lnTo>
                <a:cubicBezTo>
                  <a:pt x="389" y="1732"/>
                  <a:pt x="0" y="1343"/>
                  <a:pt x="0" y="865"/>
                </a:cubicBezTo>
                <a:lnTo>
                  <a:pt x="0" y="865"/>
                </a:lnTo>
                <a:cubicBezTo>
                  <a:pt x="0" y="387"/>
                  <a:pt x="389" y="0"/>
                  <a:pt x="867" y="0"/>
                </a:cubicBezTo>
                <a:lnTo>
                  <a:pt x="867" y="0"/>
                </a:lnTo>
                <a:cubicBezTo>
                  <a:pt x="1344" y="0"/>
                  <a:pt x="1733" y="387"/>
                  <a:pt x="1733" y="865"/>
                </a:cubicBezTo>
                <a:lnTo>
                  <a:pt x="1733" y="865"/>
                </a:lnTo>
                <a:cubicBezTo>
                  <a:pt x="1733" y="1343"/>
                  <a:pt x="1344" y="1732"/>
                  <a:pt x="867" y="1732"/>
                </a:cubicBezTo>
                <a:close/>
              </a:path>
            </a:pathLst>
          </a:custGeom>
          <a:solidFill>
            <a:schemeClr val="tx2">
              <a:lumMod val="75000"/>
            </a:schemeClr>
          </a:solidFill>
          <a:ln>
            <a:solidFill>
              <a:schemeClr val="bg2">
                <a:lumMod val="50000"/>
              </a:schemeClr>
            </a:solidFill>
          </a:ln>
          <a:effectLst/>
        </p:spPr>
        <p:txBody>
          <a:bodyPr wrap="none" anchor="ctr"/>
          <a:lstStyle/>
          <a:p>
            <a:endParaRPr lang="en-US" sz="3265"/>
          </a:p>
        </p:txBody>
      </p:sp>
      <p:sp>
        <p:nvSpPr>
          <p:cNvPr id="39" name="Freeform 10">
            <a:extLst>
              <a:ext uri="{FF2B5EF4-FFF2-40B4-BE49-F238E27FC236}">
                <a16:creationId xmlns:a16="http://schemas.microsoft.com/office/drawing/2014/main" id="{06C736D7-A51E-718A-3580-84ABF2ACAA85}"/>
              </a:ext>
            </a:extLst>
          </p:cNvPr>
          <p:cNvSpPr>
            <a:spLocks noChangeArrowheads="1"/>
          </p:cNvSpPr>
          <p:nvPr/>
        </p:nvSpPr>
        <p:spPr bwMode="auto">
          <a:xfrm>
            <a:off x="10498724" y="3654817"/>
            <a:ext cx="420012" cy="332372"/>
          </a:xfrm>
          <a:custGeom>
            <a:avLst/>
            <a:gdLst>
              <a:gd name="T0" fmla="*/ 0 w 862"/>
              <a:gd name="T1" fmla="*/ 403 h 534"/>
              <a:gd name="T2" fmla="*/ 0 w 862"/>
              <a:gd name="T3" fmla="*/ 131 h 534"/>
              <a:gd name="T4" fmla="*/ 0 w 862"/>
              <a:gd name="T5" fmla="*/ 131 h 534"/>
              <a:gd name="T6" fmla="*/ 41 w 862"/>
              <a:gd name="T7" fmla="*/ 89 h 534"/>
              <a:gd name="T8" fmla="*/ 423 w 862"/>
              <a:gd name="T9" fmla="*/ 89 h 534"/>
              <a:gd name="T10" fmla="*/ 423 w 862"/>
              <a:gd name="T11" fmla="*/ 89 h 534"/>
              <a:gd name="T12" fmla="*/ 462 w 862"/>
              <a:gd name="T13" fmla="*/ 50 h 534"/>
              <a:gd name="T14" fmla="*/ 462 w 862"/>
              <a:gd name="T15" fmla="*/ 50 h 534"/>
              <a:gd name="T16" fmla="*/ 524 w 862"/>
              <a:gd name="T17" fmla="*/ 17 h 534"/>
              <a:gd name="T18" fmla="*/ 837 w 862"/>
              <a:gd name="T19" fmla="*/ 232 h 534"/>
              <a:gd name="T20" fmla="*/ 837 w 862"/>
              <a:gd name="T21" fmla="*/ 232 h 534"/>
              <a:gd name="T22" fmla="*/ 837 w 862"/>
              <a:gd name="T23" fmla="*/ 300 h 534"/>
              <a:gd name="T24" fmla="*/ 523 w 862"/>
              <a:gd name="T25" fmla="*/ 515 h 534"/>
              <a:gd name="T26" fmla="*/ 523 w 862"/>
              <a:gd name="T27" fmla="*/ 515 h 534"/>
              <a:gd name="T28" fmla="*/ 462 w 862"/>
              <a:gd name="T29" fmla="*/ 483 h 534"/>
              <a:gd name="T30" fmla="*/ 462 w 862"/>
              <a:gd name="T31" fmla="*/ 483 h 534"/>
              <a:gd name="T32" fmla="*/ 424 w 862"/>
              <a:gd name="T33" fmla="*/ 444 h 534"/>
              <a:gd name="T34" fmla="*/ 41 w 862"/>
              <a:gd name="T35" fmla="*/ 444 h 534"/>
              <a:gd name="T36" fmla="*/ 41 w 862"/>
              <a:gd name="T37" fmla="*/ 444 h 534"/>
              <a:gd name="T38" fmla="*/ 0 w 862"/>
              <a:gd name="T39" fmla="*/ 403 h 5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862" h="534">
                <a:moveTo>
                  <a:pt x="0" y="403"/>
                </a:moveTo>
                <a:lnTo>
                  <a:pt x="0" y="131"/>
                </a:lnTo>
                <a:lnTo>
                  <a:pt x="0" y="131"/>
                </a:lnTo>
                <a:cubicBezTo>
                  <a:pt x="0" y="107"/>
                  <a:pt x="18" y="89"/>
                  <a:pt x="41" y="89"/>
                </a:cubicBezTo>
                <a:lnTo>
                  <a:pt x="423" y="89"/>
                </a:lnTo>
                <a:lnTo>
                  <a:pt x="423" y="89"/>
                </a:lnTo>
                <a:cubicBezTo>
                  <a:pt x="445" y="89"/>
                  <a:pt x="462" y="72"/>
                  <a:pt x="462" y="50"/>
                </a:cubicBezTo>
                <a:lnTo>
                  <a:pt x="462" y="50"/>
                </a:lnTo>
                <a:cubicBezTo>
                  <a:pt x="462" y="19"/>
                  <a:pt x="498" y="0"/>
                  <a:pt x="524" y="17"/>
                </a:cubicBezTo>
                <a:lnTo>
                  <a:pt x="837" y="232"/>
                </a:lnTo>
                <a:lnTo>
                  <a:pt x="837" y="232"/>
                </a:lnTo>
                <a:cubicBezTo>
                  <a:pt x="861" y="249"/>
                  <a:pt x="861" y="284"/>
                  <a:pt x="837" y="300"/>
                </a:cubicBezTo>
                <a:lnTo>
                  <a:pt x="523" y="515"/>
                </a:lnTo>
                <a:lnTo>
                  <a:pt x="523" y="515"/>
                </a:lnTo>
                <a:cubicBezTo>
                  <a:pt x="497" y="533"/>
                  <a:pt x="462" y="514"/>
                  <a:pt x="462" y="483"/>
                </a:cubicBezTo>
                <a:lnTo>
                  <a:pt x="462" y="483"/>
                </a:lnTo>
                <a:cubicBezTo>
                  <a:pt x="462" y="461"/>
                  <a:pt x="445" y="444"/>
                  <a:pt x="424" y="444"/>
                </a:cubicBezTo>
                <a:lnTo>
                  <a:pt x="41" y="444"/>
                </a:lnTo>
                <a:lnTo>
                  <a:pt x="41" y="444"/>
                </a:lnTo>
                <a:cubicBezTo>
                  <a:pt x="18" y="444"/>
                  <a:pt x="0" y="426"/>
                  <a:pt x="0" y="403"/>
                </a:cubicBezTo>
              </a:path>
            </a:pathLst>
          </a:custGeom>
          <a:solidFill>
            <a:schemeClr val="accent1">
              <a:lumMod val="20000"/>
              <a:lumOff val="80000"/>
            </a:schemeClr>
          </a:solidFill>
          <a:ln>
            <a:noFill/>
          </a:ln>
          <a:effectLst/>
        </p:spPr>
        <p:txBody>
          <a:bodyPr wrap="none" anchor="ctr"/>
          <a:lstStyle/>
          <a:p>
            <a:endParaRPr lang="en-US" sz="3266"/>
          </a:p>
        </p:txBody>
      </p:sp>
      <p:sp>
        <p:nvSpPr>
          <p:cNvPr id="40" name="Freeform 10">
            <a:extLst>
              <a:ext uri="{FF2B5EF4-FFF2-40B4-BE49-F238E27FC236}">
                <a16:creationId xmlns:a16="http://schemas.microsoft.com/office/drawing/2014/main" id="{2BD96084-5B60-D407-6139-800E646478B5}"/>
              </a:ext>
            </a:extLst>
          </p:cNvPr>
          <p:cNvSpPr>
            <a:spLocks noChangeArrowheads="1"/>
          </p:cNvSpPr>
          <p:nvPr/>
        </p:nvSpPr>
        <p:spPr bwMode="auto">
          <a:xfrm>
            <a:off x="8707764" y="3661028"/>
            <a:ext cx="420012" cy="332372"/>
          </a:xfrm>
          <a:custGeom>
            <a:avLst/>
            <a:gdLst>
              <a:gd name="T0" fmla="*/ 0 w 862"/>
              <a:gd name="T1" fmla="*/ 403 h 534"/>
              <a:gd name="T2" fmla="*/ 0 w 862"/>
              <a:gd name="T3" fmla="*/ 131 h 534"/>
              <a:gd name="T4" fmla="*/ 0 w 862"/>
              <a:gd name="T5" fmla="*/ 131 h 534"/>
              <a:gd name="T6" fmla="*/ 41 w 862"/>
              <a:gd name="T7" fmla="*/ 89 h 534"/>
              <a:gd name="T8" fmla="*/ 423 w 862"/>
              <a:gd name="T9" fmla="*/ 89 h 534"/>
              <a:gd name="T10" fmla="*/ 423 w 862"/>
              <a:gd name="T11" fmla="*/ 89 h 534"/>
              <a:gd name="T12" fmla="*/ 462 w 862"/>
              <a:gd name="T13" fmla="*/ 50 h 534"/>
              <a:gd name="T14" fmla="*/ 462 w 862"/>
              <a:gd name="T15" fmla="*/ 50 h 534"/>
              <a:gd name="T16" fmla="*/ 524 w 862"/>
              <a:gd name="T17" fmla="*/ 17 h 534"/>
              <a:gd name="T18" fmla="*/ 837 w 862"/>
              <a:gd name="T19" fmla="*/ 232 h 534"/>
              <a:gd name="T20" fmla="*/ 837 w 862"/>
              <a:gd name="T21" fmla="*/ 232 h 534"/>
              <a:gd name="T22" fmla="*/ 837 w 862"/>
              <a:gd name="T23" fmla="*/ 300 h 534"/>
              <a:gd name="T24" fmla="*/ 523 w 862"/>
              <a:gd name="T25" fmla="*/ 515 h 534"/>
              <a:gd name="T26" fmla="*/ 523 w 862"/>
              <a:gd name="T27" fmla="*/ 515 h 534"/>
              <a:gd name="T28" fmla="*/ 462 w 862"/>
              <a:gd name="T29" fmla="*/ 483 h 534"/>
              <a:gd name="T30" fmla="*/ 462 w 862"/>
              <a:gd name="T31" fmla="*/ 483 h 534"/>
              <a:gd name="T32" fmla="*/ 424 w 862"/>
              <a:gd name="T33" fmla="*/ 444 h 534"/>
              <a:gd name="T34" fmla="*/ 41 w 862"/>
              <a:gd name="T35" fmla="*/ 444 h 534"/>
              <a:gd name="T36" fmla="*/ 41 w 862"/>
              <a:gd name="T37" fmla="*/ 444 h 534"/>
              <a:gd name="T38" fmla="*/ 0 w 862"/>
              <a:gd name="T39" fmla="*/ 403 h 5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862" h="534">
                <a:moveTo>
                  <a:pt x="0" y="403"/>
                </a:moveTo>
                <a:lnTo>
                  <a:pt x="0" y="131"/>
                </a:lnTo>
                <a:lnTo>
                  <a:pt x="0" y="131"/>
                </a:lnTo>
                <a:cubicBezTo>
                  <a:pt x="0" y="107"/>
                  <a:pt x="18" y="89"/>
                  <a:pt x="41" y="89"/>
                </a:cubicBezTo>
                <a:lnTo>
                  <a:pt x="423" y="89"/>
                </a:lnTo>
                <a:lnTo>
                  <a:pt x="423" y="89"/>
                </a:lnTo>
                <a:cubicBezTo>
                  <a:pt x="445" y="89"/>
                  <a:pt x="462" y="72"/>
                  <a:pt x="462" y="50"/>
                </a:cubicBezTo>
                <a:lnTo>
                  <a:pt x="462" y="50"/>
                </a:lnTo>
                <a:cubicBezTo>
                  <a:pt x="462" y="19"/>
                  <a:pt x="498" y="0"/>
                  <a:pt x="524" y="17"/>
                </a:cubicBezTo>
                <a:lnTo>
                  <a:pt x="837" y="232"/>
                </a:lnTo>
                <a:lnTo>
                  <a:pt x="837" y="232"/>
                </a:lnTo>
                <a:cubicBezTo>
                  <a:pt x="861" y="249"/>
                  <a:pt x="861" y="284"/>
                  <a:pt x="837" y="300"/>
                </a:cubicBezTo>
                <a:lnTo>
                  <a:pt x="523" y="515"/>
                </a:lnTo>
                <a:lnTo>
                  <a:pt x="523" y="515"/>
                </a:lnTo>
                <a:cubicBezTo>
                  <a:pt x="497" y="533"/>
                  <a:pt x="462" y="514"/>
                  <a:pt x="462" y="483"/>
                </a:cubicBezTo>
                <a:lnTo>
                  <a:pt x="462" y="483"/>
                </a:lnTo>
                <a:cubicBezTo>
                  <a:pt x="462" y="461"/>
                  <a:pt x="445" y="444"/>
                  <a:pt x="424" y="444"/>
                </a:cubicBezTo>
                <a:lnTo>
                  <a:pt x="41" y="444"/>
                </a:lnTo>
                <a:lnTo>
                  <a:pt x="41" y="444"/>
                </a:lnTo>
                <a:cubicBezTo>
                  <a:pt x="18" y="444"/>
                  <a:pt x="0" y="426"/>
                  <a:pt x="0" y="403"/>
                </a:cubicBezTo>
              </a:path>
            </a:pathLst>
          </a:custGeom>
          <a:solidFill>
            <a:schemeClr val="accent1">
              <a:lumMod val="20000"/>
              <a:lumOff val="80000"/>
            </a:schemeClr>
          </a:solidFill>
          <a:ln>
            <a:noFill/>
          </a:ln>
          <a:effectLst/>
        </p:spPr>
        <p:txBody>
          <a:bodyPr wrap="none" anchor="ctr"/>
          <a:lstStyle/>
          <a:p>
            <a:endParaRPr lang="en-US" sz="3266"/>
          </a:p>
        </p:txBody>
      </p:sp>
      <p:sp>
        <p:nvSpPr>
          <p:cNvPr id="41" name="Freeform 10">
            <a:extLst>
              <a:ext uri="{FF2B5EF4-FFF2-40B4-BE49-F238E27FC236}">
                <a16:creationId xmlns:a16="http://schemas.microsoft.com/office/drawing/2014/main" id="{F887E40B-DA6B-7A6D-0DDC-1D9684E86A25}"/>
              </a:ext>
            </a:extLst>
          </p:cNvPr>
          <p:cNvSpPr>
            <a:spLocks noChangeArrowheads="1"/>
          </p:cNvSpPr>
          <p:nvPr/>
        </p:nvSpPr>
        <p:spPr bwMode="auto">
          <a:xfrm>
            <a:off x="7334538" y="3628356"/>
            <a:ext cx="420012" cy="332372"/>
          </a:xfrm>
          <a:custGeom>
            <a:avLst/>
            <a:gdLst>
              <a:gd name="T0" fmla="*/ 0 w 862"/>
              <a:gd name="T1" fmla="*/ 403 h 534"/>
              <a:gd name="T2" fmla="*/ 0 w 862"/>
              <a:gd name="T3" fmla="*/ 131 h 534"/>
              <a:gd name="T4" fmla="*/ 0 w 862"/>
              <a:gd name="T5" fmla="*/ 131 h 534"/>
              <a:gd name="T6" fmla="*/ 41 w 862"/>
              <a:gd name="T7" fmla="*/ 89 h 534"/>
              <a:gd name="T8" fmla="*/ 423 w 862"/>
              <a:gd name="T9" fmla="*/ 89 h 534"/>
              <a:gd name="T10" fmla="*/ 423 w 862"/>
              <a:gd name="T11" fmla="*/ 89 h 534"/>
              <a:gd name="T12" fmla="*/ 462 w 862"/>
              <a:gd name="T13" fmla="*/ 50 h 534"/>
              <a:gd name="T14" fmla="*/ 462 w 862"/>
              <a:gd name="T15" fmla="*/ 50 h 534"/>
              <a:gd name="T16" fmla="*/ 524 w 862"/>
              <a:gd name="T17" fmla="*/ 17 h 534"/>
              <a:gd name="T18" fmla="*/ 837 w 862"/>
              <a:gd name="T19" fmla="*/ 232 h 534"/>
              <a:gd name="T20" fmla="*/ 837 w 862"/>
              <a:gd name="T21" fmla="*/ 232 h 534"/>
              <a:gd name="T22" fmla="*/ 837 w 862"/>
              <a:gd name="T23" fmla="*/ 300 h 534"/>
              <a:gd name="T24" fmla="*/ 523 w 862"/>
              <a:gd name="T25" fmla="*/ 515 h 534"/>
              <a:gd name="T26" fmla="*/ 523 w 862"/>
              <a:gd name="T27" fmla="*/ 515 h 534"/>
              <a:gd name="T28" fmla="*/ 462 w 862"/>
              <a:gd name="T29" fmla="*/ 483 h 534"/>
              <a:gd name="T30" fmla="*/ 462 w 862"/>
              <a:gd name="T31" fmla="*/ 483 h 534"/>
              <a:gd name="T32" fmla="*/ 424 w 862"/>
              <a:gd name="T33" fmla="*/ 444 h 534"/>
              <a:gd name="T34" fmla="*/ 41 w 862"/>
              <a:gd name="T35" fmla="*/ 444 h 534"/>
              <a:gd name="T36" fmla="*/ 41 w 862"/>
              <a:gd name="T37" fmla="*/ 444 h 534"/>
              <a:gd name="T38" fmla="*/ 0 w 862"/>
              <a:gd name="T39" fmla="*/ 403 h 5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862" h="534">
                <a:moveTo>
                  <a:pt x="0" y="403"/>
                </a:moveTo>
                <a:lnTo>
                  <a:pt x="0" y="131"/>
                </a:lnTo>
                <a:lnTo>
                  <a:pt x="0" y="131"/>
                </a:lnTo>
                <a:cubicBezTo>
                  <a:pt x="0" y="107"/>
                  <a:pt x="18" y="89"/>
                  <a:pt x="41" y="89"/>
                </a:cubicBezTo>
                <a:lnTo>
                  <a:pt x="423" y="89"/>
                </a:lnTo>
                <a:lnTo>
                  <a:pt x="423" y="89"/>
                </a:lnTo>
                <a:cubicBezTo>
                  <a:pt x="445" y="89"/>
                  <a:pt x="462" y="72"/>
                  <a:pt x="462" y="50"/>
                </a:cubicBezTo>
                <a:lnTo>
                  <a:pt x="462" y="50"/>
                </a:lnTo>
                <a:cubicBezTo>
                  <a:pt x="462" y="19"/>
                  <a:pt x="498" y="0"/>
                  <a:pt x="524" y="17"/>
                </a:cubicBezTo>
                <a:lnTo>
                  <a:pt x="837" y="232"/>
                </a:lnTo>
                <a:lnTo>
                  <a:pt x="837" y="232"/>
                </a:lnTo>
                <a:cubicBezTo>
                  <a:pt x="861" y="249"/>
                  <a:pt x="861" y="284"/>
                  <a:pt x="837" y="300"/>
                </a:cubicBezTo>
                <a:lnTo>
                  <a:pt x="523" y="515"/>
                </a:lnTo>
                <a:lnTo>
                  <a:pt x="523" y="515"/>
                </a:lnTo>
                <a:cubicBezTo>
                  <a:pt x="497" y="533"/>
                  <a:pt x="462" y="514"/>
                  <a:pt x="462" y="483"/>
                </a:cubicBezTo>
                <a:lnTo>
                  <a:pt x="462" y="483"/>
                </a:lnTo>
                <a:cubicBezTo>
                  <a:pt x="462" y="461"/>
                  <a:pt x="445" y="444"/>
                  <a:pt x="424" y="444"/>
                </a:cubicBezTo>
                <a:lnTo>
                  <a:pt x="41" y="444"/>
                </a:lnTo>
                <a:lnTo>
                  <a:pt x="41" y="444"/>
                </a:lnTo>
                <a:cubicBezTo>
                  <a:pt x="18" y="444"/>
                  <a:pt x="0" y="426"/>
                  <a:pt x="0" y="403"/>
                </a:cubicBezTo>
              </a:path>
            </a:pathLst>
          </a:custGeom>
          <a:solidFill>
            <a:schemeClr val="accent1">
              <a:lumMod val="20000"/>
              <a:lumOff val="80000"/>
            </a:schemeClr>
          </a:solidFill>
          <a:ln>
            <a:noFill/>
          </a:ln>
          <a:effectLst/>
        </p:spPr>
        <p:txBody>
          <a:bodyPr wrap="none" anchor="ctr"/>
          <a:lstStyle/>
          <a:p>
            <a:endParaRPr lang="en-US" sz="3266"/>
          </a:p>
        </p:txBody>
      </p:sp>
      <p:sp>
        <p:nvSpPr>
          <p:cNvPr id="42" name="Freeform 10">
            <a:extLst>
              <a:ext uri="{FF2B5EF4-FFF2-40B4-BE49-F238E27FC236}">
                <a16:creationId xmlns:a16="http://schemas.microsoft.com/office/drawing/2014/main" id="{B9F73C16-475D-ABBD-01C7-A0B98C40810A}"/>
              </a:ext>
            </a:extLst>
          </p:cNvPr>
          <p:cNvSpPr>
            <a:spLocks noChangeArrowheads="1"/>
          </p:cNvSpPr>
          <p:nvPr/>
        </p:nvSpPr>
        <p:spPr bwMode="auto">
          <a:xfrm>
            <a:off x="5211228" y="3654817"/>
            <a:ext cx="420012" cy="332372"/>
          </a:xfrm>
          <a:custGeom>
            <a:avLst/>
            <a:gdLst>
              <a:gd name="T0" fmla="*/ 0 w 862"/>
              <a:gd name="T1" fmla="*/ 403 h 534"/>
              <a:gd name="T2" fmla="*/ 0 w 862"/>
              <a:gd name="T3" fmla="*/ 131 h 534"/>
              <a:gd name="T4" fmla="*/ 0 w 862"/>
              <a:gd name="T5" fmla="*/ 131 h 534"/>
              <a:gd name="T6" fmla="*/ 41 w 862"/>
              <a:gd name="T7" fmla="*/ 89 h 534"/>
              <a:gd name="T8" fmla="*/ 423 w 862"/>
              <a:gd name="T9" fmla="*/ 89 h 534"/>
              <a:gd name="T10" fmla="*/ 423 w 862"/>
              <a:gd name="T11" fmla="*/ 89 h 534"/>
              <a:gd name="T12" fmla="*/ 462 w 862"/>
              <a:gd name="T13" fmla="*/ 50 h 534"/>
              <a:gd name="T14" fmla="*/ 462 w 862"/>
              <a:gd name="T15" fmla="*/ 50 h 534"/>
              <a:gd name="T16" fmla="*/ 524 w 862"/>
              <a:gd name="T17" fmla="*/ 17 h 534"/>
              <a:gd name="T18" fmla="*/ 837 w 862"/>
              <a:gd name="T19" fmla="*/ 232 h 534"/>
              <a:gd name="T20" fmla="*/ 837 w 862"/>
              <a:gd name="T21" fmla="*/ 232 h 534"/>
              <a:gd name="T22" fmla="*/ 837 w 862"/>
              <a:gd name="T23" fmla="*/ 300 h 534"/>
              <a:gd name="T24" fmla="*/ 523 w 862"/>
              <a:gd name="T25" fmla="*/ 515 h 534"/>
              <a:gd name="T26" fmla="*/ 523 w 862"/>
              <a:gd name="T27" fmla="*/ 515 h 534"/>
              <a:gd name="T28" fmla="*/ 462 w 862"/>
              <a:gd name="T29" fmla="*/ 483 h 534"/>
              <a:gd name="T30" fmla="*/ 462 w 862"/>
              <a:gd name="T31" fmla="*/ 483 h 534"/>
              <a:gd name="T32" fmla="*/ 424 w 862"/>
              <a:gd name="T33" fmla="*/ 444 h 534"/>
              <a:gd name="T34" fmla="*/ 41 w 862"/>
              <a:gd name="T35" fmla="*/ 444 h 534"/>
              <a:gd name="T36" fmla="*/ 41 w 862"/>
              <a:gd name="T37" fmla="*/ 444 h 534"/>
              <a:gd name="T38" fmla="*/ 0 w 862"/>
              <a:gd name="T39" fmla="*/ 403 h 5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862" h="534">
                <a:moveTo>
                  <a:pt x="0" y="403"/>
                </a:moveTo>
                <a:lnTo>
                  <a:pt x="0" y="131"/>
                </a:lnTo>
                <a:lnTo>
                  <a:pt x="0" y="131"/>
                </a:lnTo>
                <a:cubicBezTo>
                  <a:pt x="0" y="107"/>
                  <a:pt x="18" y="89"/>
                  <a:pt x="41" y="89"/>
                </a:cubicBezTo>
                <a:lnTo>
                  <a:pt x="423" y="89"/>
                </a:lnTo>
                <a:lnTo>
                  <a:pt x="423" y="89"/>
                </a:lnTo>
                <a:cubicBezTo>
                  <a:pt x="445" y="89"/>
                  <a:pt x="462" y="72"/>
                  <a:pt x="462" y="50"/>
                </a:cubicBezTo>
                <a:lnTo>
                  <a:pt x="462" y="50"/>
                </a:lnTo>
                <a:cubicBezTo>
                  <a:pt x="462" y="19"/>
                  <a:pt x="498" y="0"/>
                  <a:pt x="524" y="17"/>
                </a:cubicBezTo>
                <a:lnTo>
                  <a:pt x="837" y="232"/>
                </a:lnTo>
                <a:lnTo>
                  <a:pt x="837" y="232"/>
                </a:lnTo>
                <a:cubicBezTo>
                  <a:pt x="861" y="249"/>
                  <a:pt x="861" y="284"/>
                  <a:pt x="837" y="300"/>
                </a:cubicBezTo>
                <a:lnTo>
                  <a:pt x="523" y="515"/>
                </a:lnTo>
                <a:lnTo>
                  <a:pt x="523" y="515"/>
                </a:lnTo>
                <a:cubicBezTo>
                  <a:pt x="497" y="533"/>
                  <a:pt x="462" y="514"/>
                  <a:pt x="462" y="483"/>
                </a:cubicBezTo>
                <a:lnTo>
                  <a:pt x="462" y="483"/>
                </a:lnTo>
                <a:cubicBezTo>
                  <a:pt x="462" y="461"/>
                  <a:pt x="445" y="444"/>
                  <a:pt x="424" y="444"/>
                </a:cubicBezTo>
                <a:lnTo>
                  <a:pt x="41" y="444"/>
                </a:lnTo>
                <a:lnTo>
                  <a:pt x="41" y="444"/>
                </a:lnTo>
                <a:cubicBezTo>
                  <a:pt x="18" y="444"/>
                  <a:pt x="0" y="426"/>
                  <a:pt x="0" y="403"/>
                </a:cubicBezTo>
              </a:path>
            </a:pathLst>
          </a:custGeom>
          <a:solidFill>
            <a:schemeClr val="accent1">
              <a:lumMod val="20000"/>
              <a:lumOff val="80000"/>
            </a:schemeClr>
          </a:solidFill>
          <a:ln>
            <a:noFill/>
          </a:ln>
          <a:effectLst/>
        </p:spPr>
        <p:txBody>
          <a:bodyPr wrap="none" anchor="ctr"/>
          <a:lstStyle/>
          <a:p>
            <a:endParaRPr lang="en-US" sz="3266"/>
          </a:p>
        </p:txBody>
      </p:sp>
      <p:sp>
        <p:nvSpPr>
          <p:cNvPr id="43" name="Freeform 10">
            <a:extLst>
              <a:ext uri="{FF2B5EF4-FFF2-40B4-BE49-F238E27FC236}">
                <a16:creationId xmlns:a16="http://schemas.microsoft.com/office/drawing/2014/main" id="{A26BB003-23EC-A137-89A1-7B99DD156E24}"/>
              </a:ext>
            </a:extLst>
          </p:cNvPr>
          <p:cNvSpPr>
            <a:spLocks noChangeArrowheads="1"/>
          </p:cNvSpPr>
          <p:nvPr/>
        </p:nvSpPr>
        <p:spPr bwMode="auto">
          <a:xfrm>
            <a:off x="3501303" y="3679451"/>
            <a:ext cx="420012" cy="332372"/>
          </a:xfrm>
          <a:custGeom>
            <a:avLst/>
            <a:gdLst>
              <a:gd name="T0" fmla="*/ 0 w 862"/>
              <a:gd name="T1" fmla="*/ 403 h 534"/>
              <a:gd name="T2" fmla="*/ 0 w 862"/>
              <a:gd name="T3" fmla="*/ 131 h 534"/>
              <a:gd name="T4" fmla="*/ 0 w 862"/>
              <a:gd name="T5" fmla="*/ 131 h 534"/>
              <a:gd name="T6" fmla="*/ 41 w 862"/>
              <a:gd name="T7" fmla="*/ 89 h 534"/>
              <a:gd name="T8" fmla="*/ 423 w 862"/>
              <a:gd name="T9" fmla="*/ 89 h 534"/>
              <a:gd name="T10" fmla="*/ 423 w 862"/>
              <a:gd name="T11" fmla="*/ 89 h 534"/>
              <a:gd name="T12" fmla="*/ 462 w 862"/>
              <a:gd name="T13" fmla="*/ 50 h 534"/>
              <a:gd name="T14" fmla="*/ 462 w 862"/>
              <a:gd name="T15" fmla="*/ 50 h 534"/>
              <a:gd name="T16" fmla="*/ 524 w 862"/>
              <a:gd name="T17" fmla="*/ 17 h 534"/>
              <a:gd name="T18" fmla="*/ 837 w 862"/>
              <a:gd name="T19" fmla="*/ 232 h 534"/>
              <a:gd name="T20" fmla="*/ 837 w 862"/>
              <a:gd name="T21" fmla="*/ 232 h 534"/>
              <a:gd name="T22" fmla="*/ 837 w 862"/>
              <a:gd name="T23" fmla="*/ 300 h 534"/>
              <a:gd name="T24" fmla="*/ 523 w 862"/>
              <a:gd name="T25" fmla="*/ 515 h 534"/>
              <a:gd name="T26" fmla="*/ 523 w 862"/>
              <a:gd name="T27" fmla="*/ 515 h 534"/>
              <a:gd name="T28" fmla="*/ 462 w 862"/>
              <a:gd name="T29" fmla="*/ 483 h 534"/>
              <a:gd name="T30" fmla="*/ 462 w 862"/>
              <a:gd name="T31" fmla="*/ 483 h 534"/>
              <a:gd name="T32" fmla="*/ 424 w 862"/>
              <a:gd name="T33" fmla="*/ 444 h 534"/>
              <a:gd name="T34" fmla="*/ 41 w 862"/>
              <a:gd name="T35" fmla="*/ 444 h 534"/>
              <a:gd name="T36" fmla="*/ 41 w 862"/>
              <a:gd name="T37" fmla="*/ 444 h 534"/>
              <a:gd name="T38" fmla="*/ 0 w 862"/>
              <a:gd name="T39" fmla="*/ 403 h 5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862" h="534">
                <a:moveTo>
                  <a:pt x="0" y="403"/>
                </a:moveTo>
                <a:lnTo>
                  <a:pt x="0" y="131"/>
                </a:lnTo>
                <a:lnTo>
                  <a:pt x="0" y="131"/>
                </a:lnTo>
                <a:cubicBezTo>
                  <a:pt x="0" y="107"/>
                  <a:pt x="18" y="89"/>
                  <a:pt x="41" y="89"/>
                </a:cubicBezTo>
                <a:lnTo>
                  <a:pt x="423" y="89"/>
                </a:lnTo>
                <a:lnTo>
                  <a:pt x="423" y="89"/>
                </a:lnTo>
                <a:cubicBezTo>
                  <a:pt x="445" y="89"/>
                  <a:pt x="462" y="72"/>
                  <a:pt x="462" y="50"/>
                </a:cubicBezTo>
                <a:lnTo>
                  <a:pt x="462" y="50"/>
                </a:lnTo>
                <a:cubicBezTo>
                  <a:pt x="462" y="19"/>
                  <a:pt x="498" y="0"/>
                  <a:pt x="524" y="17"/>
                </a:cubicBezTo>
                <a:lnTo>
                  <a:pt x="837" y="232"/>
                </a:lnTo>
                <a:lnTo>
                  <a:pt x="837" y="232"/>
                </a:lnTo>
                <a:cubicBezTo>
                  <a:pt x="861" y="249"/>
                  <a:pt x="861" y="284"/>
                  <a:pt x="837" y="300"/>
                </a:cubicBezTo>
                <a:lnTo>
                  <a:pt x="523" y="515"/>
                </a:lnTo>
                <a:lnTo>
                  <a:pt x="523" y="515"/>
                </a:lnTo>
                <a:cubicBezTo>
                  <a:pt x="497" y="533"/>
                  <a:pt x="462" y="514"/>
                  <a:pt x="462" y="483"/>
                </a:cubicBezTo>
                <a:lnTo>
                  <a:pt x="462" y="483"/>
                </a:lnTo>
                <a:cubicBezTo>
                  <a:pt x="462" y="461"/>
                  <a:pt x="445" y="444"/>
                  <a:pt x="424" y="444"/>
                </a:cubicBezTo>
                <a:lnTo>
                  <a:pt x="41" y="444"/>
                </a:lnTo>
                <a:lnTo>
                  <a:pt x="41" y="444"/>
                </a:lnTo>
                <a:cubicBezTo>
                  <a:pt x="18" y="444"/>
                  <a:pt x="0" y="426"/>
                  <a:pt x="0" y="403"/>
                </a:cubicBezTo>
              </a:path>
            </a:pathLst>
          </a:custGeom>
          <a:solidFill>
            <a:schemeClr val="accent1">
              <a:lumMod val="20000"/>
              <a:lumOff val="80000"/>
            </a:schemeClr>
          </a:solidFill>
          <a:ln>
            <a:noFill/>
          </a:ln>
          <a:effectLst/>
        </p:spPr>
        <p:txBody>
          <a:bodyPr wrap="none" anchor="ctr"/>
          <a:lstStyle/>
          <a:p>
            <a:endParaRPr lang="en-US" sz="3266"/>
          </a:p>
        </p:txBody>
      </p:sp>
      <p:sp>
        <p:nvSpPr>
          <p:cNvPr id="44" name="Freeform 242">
            <a:extLst>
              <a:ext uri="{FF2B5EF4-FFF2-40B4-BE49-F238E27FC236}">
                <a16:creationId xmlns:a16="http://schemas.microsoft.com/office/drawing/2014/main" id="{710E4A70-3E55-2512-6B19-F0FCB159501E}"/>
              </a:ext>
            </a:extLst>
          </p:cNvPr>
          <p:cNvSpPr>
            <a:spLocks noChangeArrowheads="1"/>
          </p:cNvSpPr>
          <p:nvPr/>
        </p:nvSpPr>
        <p:spPr bwMode="auto">
          <a:xfrm>
            <a:off x="10083316" y="1697050"/>
            <a:ext cx="625414" cy="47251"/>
          </a:xfrm>
          <a:custGeom>
            <a:avLst/>
            <a:gdLst>
              <a:gd name="T0" fmla="*/ 0 w 4383"/>
              <a:gd name="T1" fmla="*/ 50 h 51"/>
              <a:gd name="T2" fmla="*/ 4382 w 4383"/>
              <a:gd name="T3" fmla="*/ 50 h 51"/>
              <a:gd name="T4" fmla="*/ 4382 w 4383"/>
              <a:gd name="T5" fmla="*/ 0 h 51"/>
              <a:gd name="T6" fmla="*/ 0 w 4383"/>
              <a:gd name="T7" fmla="*/ 0 h 51"/>
              <a:gd name="T8" fmla="*/ 0 w 4383"/>
              <a:gd name="T9" fmla="*/ 50 h 51"/>
            </a:gdLst>
            <a:ahLst/>
            <a:cxnLst>
              <a:cxn ang="0">
                <a:pos x="T0" y="T1"/>
              </a:cxn>
              <a:cxn ang="0">
                <a:pos x="T2" y="T3"/>
              </a:cxn>
              <a:cxn ang="0">
                <a:pos x="T4" y="T5"/>
              </a:cxn>
              <a:cxn ang="0">
                <a:pos x="T6" y="T7"/>
              </a:cxn>
              <a:cxn ang="0">
                <a:pos x="T8" y="T9"/>
              </a:cxn>
            </a:cxnLst>
            <a:rect l="0" t="0" r="r" b="b"/>
            <a:pathLst>
              <a:path w="4383" h="51">
                <a:moveTo>
                  <a:pt x="0" y="50"/>
                </a:moveTo>
                <a:lnTo>
                  <a:pt x="4382" y="50"/>
                </a:lnTo>
                <a:lnTo>
                  <a:pt x="4382" y="0"/>
                </a:lnTo>
                <a:lnTo>
                  <a:pt x="0" y="0"/>
                </a:lnTo>
                <a:lnTo>
                  <a:pt x="0" y="50"/>
                </a:lnTo>
              </a:path>
            </a:pathLst>
          </a:custGeom>
          <a:gradFill>
            <a:gsLst>
              <a:gs pos="0">
                <a:srgbClr val="C00000"/>
              </a:gs>
              <a:gs pos="100000">
                <a:schemeClr val="bg2">
                  <a:lumMod val="50000"/>
                </a:schemeClr>
              </a:gs>
            </a:gsLst>
            <a:lin ang="0" scaled="0"/>
          </a:gradFill>
          <a:ln>
            <a:noFill/>
          </a:ln>
          <a:effectLst/>
        </p:spPr>
        <p:txBody>
          <a:bodyPr wrap="none" anchor="ctr"/>
          <a:lstStyle/>
          <a:p>
            <a:endParaRPr lang="en-US" sz="3265" dirty="0"/>
          </a:p>
        </p:txBody>
      </p:sp>
      <p:sp>
        <p:nvSpPr>
          <p:cNvPr id="45" name="TextBox 31">
            <a:extLst>
              <a:ext uri="{FF2B5EF4-FFF2-40B4-BE49-F238E27FC236}">
                <a16:creationId xmlns:a16="http://schemas.microsoft.com/office/drawing/2014/main" id="{1AE7A000-51C7-CC69-CEDB-BBC3F85C054F}"/>
              </a:ext>
            </a:extLst>
          </p:cNvPr>
          <p:cNvSpPr txBox="1"/>
          <p:nvPr/>
        </p:nvSpPr>
        <p:spPr>
          <a:xfrm>
            <a:off x="9247102" y="1743299"/>
            <a:ext cx="639920" cy="553998"/>
          </a:xfrm>
          <a:prstGeom prst="rect">
            <a:avLst/>
          </a:prstGeom>
          <a:noFill/>
        </p:spPr>
        <p:txBody>
          <a:bodyPr wrap="none" rtlCol="0" anchor="ctr">
            <a:spAutoFit/>
          </a:bodyPr>
          <a:lstStyle/>
          <a:p>
            <a:pPr algn="ctr"/>
            <a:r>
              <a:rPr lang="en-US" sz="3000" b="1" dirty="0">
                <a:solidFill>
                  <a:srgbClr val="856369"/>
                </a:solidFill>
                <a:latin typeface="Poppins" pitchFamily="2" charset="77"/>
                <a:cs typeface="Poppins" pitchFamily="2" charset="77"/>
              </a:rPr>
              <a:t>07</a:t>
            </a:r>
          </a:p>
        </p:txBody>
      </p:sp>
      <p:sp>
        <p:nvSpPr>
          <p:cNvPr id="46" name="TextBox 30">
            <a:extLst>
              <a:ext uri="{FF2B5EF4-FFF2-40B4-BE49-F238E27FC236}">
                <a16:creationId xmlns:a16="http://schemas.microsoft.com/office/drawing/2014/main" id="{C61F4A57-95D4-C86D-BFF7-86A986D804E9}"/>
              </a:ext>
            </a:extLst>
          </p:cNvPr>
          <p:cNvSpPr txBox="1"/>
          <p:nvPr/>
        </p:nvSpPr>
        <p:spPr>
          <a:xfrm>
            <a:off x="10479748" y="2434165"/>
            <a:ext cx="1648208" cy="307777"/>
          </a:xfrm>
          <a:prstGeom prst="rect">
            <a:avLst/>
          </a:prstGeom>
          <a:noFill/>
        </p:spPr>
        <p:txBody>
          <a:bodyPr wrap="none" rtlCol="0" anchor="b" anchorCtr="0">
            <a:spAutoFit/>
          </a:bodyPr>
          <a:lstStyle/>
          <a:p>
            <a:pPr algn="ctr"/>
            <a:r>
              <a:rPr lang="en-US" sz="1400" b="1" dirty="0" err="1">
                <a:solidFill>
                  <a:schemeClr val="tx2"/>
                </a:solidFill>
                <a:latin typeface="Poppins" pitchFamily="2" charset="77"/>
                <a:ea typeface="League Spartan" charset="0"/>
                <a:cs typeface="Poppins" pitchFamily="2" charset="77"/>
              </a:rPr>
              <a:t>Risques</a:t>
            </a:r>
            <a:r>
              <a:rPr lang="en-US" sz="1400" b="1" dirty="0">
                <a:solidFill>
                  <a:schemeClr val="tx2"/>
                </a:solidFill>
                <a:latin typeface="Poppins" pitchFamily="2" charset="77"/>
                <a:ea typeface="League Spartan" charset="0"/>
                <a:cs typeface="Poppins" pitchFamily="2" charset="77"/>
              </a:rPr>
              <a:t> </a:t>
            </a:r>
            <a:r>
              <a:rPr lang="en-US" sz="1400" b="1" dirty="0" err="1">
                <a:solidFill>
                  <a:schemeClr val="tx2"/>
                </a:solidFill>
                <a:latin typeface="Poppins" pitchFamily="2" charset="77"/>
                <a:ea typeface="League Spartan" charset="0"/>
                <a:cs typeface="Poppins" pitchFamily="2" charset="77"/>
              </a:rPr>
              <a:t>léthaux</a:t>
            </a:r>
            <a:endParaRPr lang="en-US" sz="1400" b="1" dirty="0">
              <a:solidFill>
                <a:schemeClr val="tx2"/>
              </a:solidFill>
              <a:latin typeface="Poppins" pitchFamily="2" charset="77"/>
              <a:ea typeface="League Spartan" charset="0"/>
              <a:cs typeface="Poppins" pitchFamily="2" charset="77"/>
            </a:endParaRPr>
          </a:p>
        </p:txBody>
      </p:sp>
      <p:sp>
        <p:nvSpPr>
          <p:cNvPr id="47" name="Subtitle 2">
            <a:extLst>
              <a:ext uri="{FF2B5EF4-FFF2-40B4-BE49-F238E27FC236}">
                <a16:creationId xmlns:a16="http://schemas.microsoft.com/office/drawing/2014/main" id="{9B0CCCDE-03D9-CAC8-6193-5E891696EF15}"/>
              </a:ext>
            </a:extLst>
          </p:cNvPr>
          <p:cNvSpPr txBox="1">
            <a:spLocks/>
          </p:cNvSpPr>
          <p:nvPr/>
        </p:nvSpPr>
        <p:spPr>
          <a:xfrm>
            <a:off x="10760729" y="2889905"/>
            <a:ext cx="1217674" cy="2231445"/>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1750"/>
              </a:lnSpc>
            </a:pPr>
            <a:r>
              <a:rPr lang="en-US" sz="11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pensées </a:t>
            </a:r>
            <a:r>
              <a:rPr lang="en-US" sz="1100" dirty="0" err="1">
                <a:solidFill>
                  <a:schemeClr val="tx1"/>
                </a:solidFill>
                <a:latin typeface="Lato Light" panose="020F0502020204030203" pitchFamily="34" charset="0"/>
                <a:ea typeface="Lato Light" panose="020F0502020204030203" pitchFamily="34" charset="0"/>
                <a:cs typeface="Mukta ExtraLight" panose="020B0000000000000000" pitchFamily="34" charset="77"/>
              </a:rPr>
              <a:t>suicidaires</a:t>
            </a:r>
            <a:r>
              <a:rPr lang="en-US" sz="11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
Rupture de </a:t>
            </a:r>
            <a:r>
              <a:rPr lang="en-US" sz="1100" dirty="0" err="1">
                <a:solidFill>
                  <a:schemeClr val="tx1"/>
                </a:solidFill>
                <a:latin typeface="Lato Light" panose="020F0502020204030203" pitchFamily="34" charset="0"/>
                <a:ea typeface="Lato Light" panose="020F0502020204030203" pitchFamily="34" charset="0"/>
                <a:cs typeface="Mukta ExtraLight" panose="020B0000000000000000" pitchFamily="34" charset="77"/>
              </a:rPr>
              <a:t>l’interaction</a:t>
            </a:r>
            <a:r>
              <a:rPr lang="en-US" sz="11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 </a:t>
            </a:r>
            <a:r>
              <a:rPr lang="en-US" sz="1100" dirty="0" err="1">
                <a:solidFill>
                  <a:schemeClr val="tx1"/>
                </a:solidFill>
                <a:latin typeface="Lato Light" panose="020F0502020204030203" pitchFamily="34" charset="0"/>
                <a:ea typeface="Lato Light" panose="020F0502020204030203" pitchFamily="34" charset="0"/>
                <a:cs typeface="Mukta ExtraLight" panose="020B0000000000000000" pitchFamily="34" charset="77"/>
              </a:rPr>
              <a:t>sociale</a:t>
            </a:r>
            <a:endParaRPr lang="en-US" sz="11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endParaRPr>
          </a:p>
          <a:p>
            <a:pPr>
              <a:lnSpc>
                <a:spcPts val="1750"/>
              </a:lnSpc>
            </a:pPr>
            <a:r>
              <a:rPr lang="en-US" sz="11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
Solitude et </a:t>
            </a:r>
            <a:r>
              <a:rPr lang="en-US" sz="1100" dirty="0" err="1">
                <a:solidFill>
                  <a:schemeClr val="tx1"/>
                </a:solidFill>
                <a:latin typeface="Lato Light" panose="020F0502020204030203" pitchFamily="34" charset="0"/>
                <a:ea typeface="Lato Light" panose="020F0502020204030203" pitchFamily="34" charset="0"/>
                <a:cs typeface="Mukta ExtraLight" panose="020B0000000000000000" pitchFamily="34" charset="77"/>
              </a:rPr>
              <a:t>isolement</a:t>
            </a:r>
            <a:endParaRPr lang="fr-FR" sz="11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endParaRPr>
          </a:p>
        </p:txBody>
      </p:sp>
      <p:sp>
        <p:nvSpPr>
          <p:cNvPr id="11" name="TextBox 31">
            <a:extLst>
              <a:ext uri="{FF2B5EF4-FFF2-40B4-BE49-F238E27FC236}">
                <a16:creationId xmlns:a16="http://schemas.microsoft.com/office/drawing/2014/main" id="{C8338FB6-2D00-B05D-8223-1B6C172EF321}"/>
              </a:ext>
            </a:extLst>
          </p:cNvPr>
          <p:cNvSpPr txBox="1"/>
          <p:nvPr/>
        </p:nvSpPr>
        <p:spPr>
          <a:xfrm>
            <a:off x="10880405" y="1466300"/>
            <a:ext cx="684803" cy="553998"/>
          </a:xfrm>
          <a:prstGeom prst="rect">
            <a:avLst/>
          </a:prstGeom>
          <a:noFill/>
        </p:spPr>
        <p:txBody>
          <a:bodyPr wrap="none" rtlCol="0" anchor="ctr">
            <a:spAutoFit/>
          </a:bodyPr>
          <a:lstStyle/>
          <a:p>
            <a:pPr algn="ctr"/>
            <a:r>
              <a:rPr lang="en-US" sz="3000" b="1" dirty="0">
                <a:solidFill>
                  <a:schemeClr val="bg2">
                    <a:lumMod val="25000"/>
                  </a:schemeClr>
                </a:solidFill>
                <a:latin typeface="Poppins" pitchFamily="2" charset="77"/>
                <a:cs typeface="Poppins" pitchFamily="2" charset="77"/>
              </a:rPr>
              <a:t>08</a:t>
            </a:r>
          </a:p>
        </p:txBody>
      </p:sp>
    </p:spTree>
    <p:extLst>
      <p:ext uri="{BB962C8B-B14F-4D97-AF65-F5344CB8AC3E}">
        <p14:creationId xmlns:p14="http://schemas.microsoft.com/office/powerpoint/2010/main" val="38579459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7D1F358-F041-B7DF-0F48-1926682BB88A}"/>
              </a:ext>
            </a:extLst>
          </p:cNvPr>
          <p:cNvSpPr>
            <a:spLocks noGrp="1"/>
          </p:cNvSpPr>
          <p:nvPr>
            <p:ph type="title" idx="10"/>
          </p:nvPr>
        </p:nvSpPr>
        <p:spPr>
          <a:xfrm>
            <a:off x="439028" y="313200"/>
            <a:ext cx="9387552" cy="432235"/>
          </a:xfrm>
        </p:spPr>
        <p:txBody>
          <a:bodyPr/>
          <a:lstStyle/>
          <a:p>
            <a:r>
              <a:rPr lang="en-GB" dirty="0" err="1"/>
              <a:t>Prédiagnostic</a:t>
            </a:r>
            <a:r>
              <a:rPr lang="en-GB" dirty="0"/>
              <a:t> et premiers </a:t>
            </a:r>
            <a:r>
              <a:rPr lang="en-GB" dirty="0" err="1"/>
              <a:t>symptômes</a:t>
            </a:r>
            <a:endParaRPr lang="en-GB" dirty="0"/>
          </a:p>
        </p:txBody>
      </p:sp>
      <p:sp>
        <p:nvSpPr>
          <p:cNvPr id="4" name="Text Placeholder 6">
            <a:extLst>
              <a:ext uri="{FF2B5EF4-FFF2-40B4-BE49-F238E27FC236}">
                <a16:creationId xmlns:a16="http://schemas.microsoft.com/office/drawing/2014/main" id="{00693735-7F66-0E4B-7A3D-5A1C8D5D10E4}"/>
              </a:ext>
            </a:extLst>
          </p:cNvPr>
          <p:cNvSpPr>
            <a:spLocks noGrp="1"/>
          </p:cNvSpPr>
          <p:nvPr>
            <p:ph type="body"/>
          </p:nvPr>
        </p:nvSpPr>
        <p:spPr>
          <a:xfrm>
            <a:off x="609480" y="1348654"/>
            <a:ext cx="3885247" cy="2152706"/>
          </a:xfrm>
        </p:spPr>
        <p:txBody>
          <a:bodyPr>
            <a:normAutofit/>
          </a:bodyPr>
          <a:lstStyle/>
          <a:p>
            <a:pPr marL="0" indent="0">
              <a:spcBef>
                <a:spcPts val="0"/>
              </a:spcBef>
              <a:spcAft>
                <a:spcPts val="600"/>
              </a:spcAft>
              <a:buNone/>
            </a:pPr>
            <a:r>
              <a:rPr lang="en-GB" sz="1600" dirty="0" err="1">
                <a:solidFill>
                  <a:srgbClr val="7A8C8E"/>
                </a:solidFill>
              </a:rPr>
              <a:t>Présentation</a:t>
            </a:r>
            <a:r>
              <a:rPr lang="en-GB" sz="1600" dirty="0">
                <a:solidFill>
                  <a:srgbClr val="7A8C8E"/>
                </a:solidFill>
              </a:rPr>
              <a:t> Clinique</a:t>
            </a:r>
          </a:p>
          <a:p>
            <a:pPr marL="0" indent="0">
              <a:spcBef>
                <a:spcPts val="0"/>
              </a:spcBef>
              <a:spcAft>
                <a:spcPts val="600"/>
              </a:spcAft>
              <a:buNone/>
            </a:pPr>
            <a:endParaRPr lang="en-GB" sz="1600" dirty="0">
              <a:solidFill>
                <a:srgbClr val="7A8C8E"/>
              </a:solidFill>
            </a:endParaRPr>
          </a:p>
          <a:p>
            <a:pPr>
              <a:spcBef>
                <a:spcPts val="0"/>
              </a:spcBef>
              <a:spcAft>
                <a:spcPts val="600"/>
              </a:spcAft>
            </a:pPr>
            <a:r>
              <a:rPr lang="fr-FR" sz="1600" dirty="0"/>
              <a:t>Dès la naissance, peau précocement ridée, relâchée, grande fontanelle antérieure, luxation de la hanche, micro- ou macrocéphalie</a:t>
            </a:r>
            <a:endParaRPr lang="en-GB" sz="1600" dirty="0"/>
          </a:p>
        </p:txBody>
      </p:sp>
      <p:sp>
        <p:nvSpPr>
          <p:cNvPr id="6" name="Text Placeholder 7">
            <a:extLst>
              <a:ext uri="{FF2B5EF4-FFF2-40B4-BE49-F238E27FC236}">
                <a16:creationId xmlns:a16="http://schemas.microsoft.com/office/drawing/2014/main" id="{AD432289-A9EB-4ED2-5EBE-031AC8620E02}"/>
              </a:ext>
            </a:extLst>
          </p:cNvPr>
          <p:cNvSpPr txBox="1">
            <a:spLocks/>
          </p:cNvSpPr>
          <p:nvPr/>
        </p:nvSpPr>
        <p:spPr>
          <a:xfrm>
            <a:off x="6231960" y="1308324"/>
            <a:ext cx="5354280" cy="2152706"/>
          </a:xfrm>
          <a:prstGeom prst="rect">
            <a:avLst/>
          </a:prstGeom>
        </p:spPr>
        <p:txBody>
          <a:bodyPr lIns="0" tIns="0" rIns="0" bIns="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spcAft>
                <a:spcPts val="600"/>
              </a:spcAft>
              <a:buNone/>
            </a:pPr>
            <a:r>
              <a:rPr lang="en-GB" sz="1600" dirty="0">
                <a:solidFill>
                  <a:srgbClr val="75BDA7"/>
                </a:solidFill>
              </a:rPr>
              <a:t>Actions </a:t>
            </a:r>
            <a:r>
              <a:rPr lang="en-GB" sz="1600" dirty="0" err="1">
                <a:solidFill>
                  <a:srgbClr val="75BDA7"/>
                </a:solidFill>
              </a:rPr>
              <a:t>nécessaires</a:t>
            </a:r>
            <a:endParaRPr lang="en-GB" sz="1600" dirty="0">
              <a:solidFill>
                <a:srgbClr val="75BDA7"/>
              </a:solidFill>
            </a:endParaRPr>
          </a:p>
          <a:p>
            <a:pPr marL="0" indent="0">
              <a:spcBef>
                <a:spcPts val="0"/>
              </a:spcBef>
              <a:spcAft>
                <a:spcPts val="600"/>
              </a:spcAft>
              <a:buNone/>
            </a:pPr>
            <a:endParaRPr lang="en-GB" sz="1600" dirty="0">
              <a:solidFill>
                <a:srgbClr val="75BDA7"/>
              </a:solidFill>
            </a:endParaRPr>
          </a:p>
          <a:p>
            <a:pPr>
              <a:spcBef>
                <a:spcPts val="0"/>
              </a:spcBef>
              <a:spcAft>
                <a:spcPts val="600"/>
              </a:spcAft>
            </a:pPr>
            <a:r>
              <a:rPr lang="fr-FR" sz="1600" dirty="0"/>
              <a:t>consultation multidisciplinaire (génétique, cardiologie, pneumologie, dermatologie, etc.)
Connexion avec des experts en Cutis </a:t>
            </a:r>
            <a:r>
              <a:rPr lang="fr-FR" sz="1600" dirty="0" err="1"/>
              <a:t>Laxa</a:t>
            </a:r>
            <a:endParaRPr lang="en-GB" sz="1600" dirty="0"/>
          </a:p>
        </p:txBody>
      </p:sp>
      <p:sp>
        <p:nvSpPr>
          <p:cNvPr id="7" name="Text Placeholder 8">
            <a:extLst>
              <a:ext uri="{FF2B5EF4-FFF2-40B4-BE49-F238E27FC236}">
                <a16:creationId xmlns:a16="http://schemas.microsoft.com/office/drawing/2014/main" id="{B27F65AD-1B04-4EC9-C977-6B55F8737AE1}"/>
              </a:ext>
            </a:extLst>
          </p:cNvPr>
          <p:cNvSpPr txBox="1">
            <a:spLocks/>
          </p:cNvSpPr>
          <p:nvPr/>
        </p:nvSpPr>
        <p:spPr>
          <a:xfrm>
            <a:off x="609480" y="3682080"/>
            <a:ext cx="5057224" cy="2152706"/>
          </a:xfrm>
          <a:prstGeom prst="rect">
            <a:avLst/>
          </a:prstGeom>
        </p:spPr>
        <p:txBody>
          <a:bodyPr lIns="0" tIns="0" rIns="0" bIns="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spcAft>
                <a:spcPts val="600"/>
              </a:spcAft>
              <a:buNone/>
            </a:pPr>
            <a:r>
              <a:rPr lang="en-GB" sz="1600" dirty="0" err="1">
                <a:solidFill>
                  <a:srgbClr val="58B6C0"/>
                </a:solidFill>
              </a:rPr>
              <a:t>Besoins</a:t>
            </a:r>
            <a:r>
              <a:rPr lang="en-GB" sz="1600" dirty="0">
                <a:solidFill>
                  <a:srgbClr val="58B6C0"/>
                </a:solidFill>
              </a:rPr>
              <a:t> des patients</a:t>
            </a:r>
          </a:p>
          <a:p>
            <a:pPr>
              <a:spcBef>
                <a:spcPts val="0"/>
              </a:spcBef>
              <a:spcAft>
                <a:spcPts val="600"/>
              </a:spcAft>
            </a:pPr>
            <a:r>
              <a:rPr lang="fr-FR" sz="1600" dirty="0"/>
              <a:t>Accès à des experts dans le pays de naissance et/ou à l’extérieur
Informations conviviales pour les patients et en langage clair
En tenant compte de toute la famille (parents et frères et sœurs)
Soutien psychologique</a:t>
            </a:r>
            <a:endParaRPr lang="en-GB" sz="1600" dirty="0"/>
          </a:p>
          <a:p>
            <a:pPr>
              <a:spcBef>
                <a:spcPts val="0"/>
              </a:spcBef>
              <a:spcAft>
                <a:spcPts val="600"/>
              </a:spcAft>
            </a:pPr>
            <a:endParaRPr lang="en-GB" sz="1600" dirty="0"/>
          </a:p>
        </p:txBody>
      </p:sp>
      <p:sp>
        <p:nvSpPr>
          <p:cNvPr id="8" name="Text Placeholder 9">
            <a:extLst>
              <a:ext uri="{FF2B5EF4-FFF2-40B4-BE49-F238E27FC236}">
                <a16:creationId xmlns:a16="http://schemas.microsoft.com/office/drawing/2014/main" id="{58D75AF5-C5F6-06D4-CED0-6933F4E6D352}"/>
              </a:ext>
            </a:extLst>
          </p:cNvPr>
          <p:cNvSpPr txBox="1">
            <a:spLocks/>
          </p:cNvSpPr>
          <p:nvPr/>
        </p:nvSpPr>
        <p:spPr>
          <a:xfrm>
            <a:off x="6231960" y="3682079"/>
            <a:ext cx="5354280" cy="2431641"/>
          </a:xfrm>
          <a:prstGeom prst="rect">
            <a:avLst/>
          </a:prstGeom>
        </p:spPr>
        <p:txBody>
          <a:bodyPr lIns="0" tIns="0" rIns="0" bIns="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spcAft>
                <a:spcPts val="600"/>
              </a:spcAft>
              <a:buNone/>
            </a:pPr>
            <a:r>
              <a:rPr lang="en-GB" sz="1600" dirty="0">
                <a:solidFill>
                  <a:srgbClr val="00B0F0"/>
                </a:solidFill>
              </a:rPr>
              <a:t>Situation </a:t>
            </a:r>
            <a:r>
              <a:rPr lang="en-GB" sz="1600" dirty="0" err="1">
                <a:solidFill>
                  <a:srgbClr val="00B0F0"/>
                </a:solidFill>
              </a:rPr>
              <a:t>idéale</a:t>
            </a:r>
            <a:r>
              <a:rPr lang="en-GB" sz="1600" dirty="0">
                <a:solidFill>
                  <a:srgbClr val="00B0F0"/>
                </a:solidFill>
              </a:rPr>
              <a:t> &amp; </a:t>
            </a:r>
            <a:r>
              <a:rPr lang="en-GB" sz="1600" dirty="0" err="1">
                <a:solidFill>
                  <a:srgbClr val="00B0F0"/>
                </a:solidFill>
              </a:rPr>
              <a:t>Soutien</a:t>
            </a:r>
            <a:endParaRPr lang="en-GB" sz="1600" dirty="0">
              <a:solidFill>
                <a:srgbClr val="00B0F0"/>
              </a:solidFill>
            </a:endParaRPr>
          </a:p>
          <a:p>
            <a:pPr>
              <a:spcBef>
                <a:spcPts val="0"/>
              </a:spcBef>
              <a:spcAft>
                <a:spcPts val="600"/>
              </a:spcAft>
            </a:pPr>
            <a:r>
              <a:rPr lang="fr-FR" sz="1600" dirty="0"/>
              <a:t>Test prénatal en cas d’antécédents familiaux
Faciliter le diagnostic clinique : formation des médecins généralistes, des spécialistes et d’autres professionnels de santé à l’identification des symptômes
Soutien par les pairs (organisation de patients)
Détermination rapide du type exact par diagnostic moléculaire</a:t>
            </a:r>
            <a:endParaRPr lang="en-GB" sz="1600" dirty="0"/>
          </a:p>
        </p:txBody>
      </p:sp>
      <p:pic>
        <p:nvPicPr>
          <p:cNvPr id="2" name="Image 1">
            <a:extLst>
              <a:ext uri="{FF2B5EF4-FFF2-40B4-BE49-F238E27FC236}">
                <a16:creationId xmlns:a16="http://schemas.microsoft.com/office/drawing/2014/main" id="{C4B4A0DC-B285-8B66-9159-63411D0D9490}"/>
              </a:ext>
            </a:extLst>
          </p:cNvPr>
          <p:cNvPicPr>
            <a:picLocks noChangeAspect="1"/>
          </p:cNvPicPr>
          <p:nvPr/>
        </p:nvPicPr>
        <p:blipFill>
          <a:blip r:embed="rId2"/>
          <a:stretch>
            <a:fillRect/>
          </a:stretch>
        </p:blipFill>
        <p:spPr>
          <a:xfrm>
            <a:off x="104857" y="6319228"/>
            <a:ext cx="1158340" cy="451143"/>
          </a:xfrm>
          <a:prstGeom prst="rect">
            <a:avLst/>
          </a:prstGeom>
        </p:spPr>
      </p:pic>
    </p:spTree>
    <p:extLst>
      <p:ext uri="{BB962C8B-B14F-4D97-AF65-F5344CB8AC3E}">
        <p14:creationId xmlns:p14="http://schemas.microsoft.com/office/powerpoint/2010/main" val="22233330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7D1F358-F041-B7DF-0F48-1926682BB88A}"/>
              </a:ext>
            </a:extLst>
          </p:cNvPr>
          <p:cNvSpPr>
            <a:spLocks noGrp="1"/>
          </p:cNvSpPr>
          <p:nvPr>
            <p:ph type="title" idx="10"/>
          </p:nvPr>
        </p:nvSpPr>
        <p:spPr/>
        <p:txBody>
          <a:bodyPr/>
          <a:lstStyle/>
          <a:p>
            <a:r>
              <a:rPr lang="en-GB" dirty="0"/>
              <a:t>Diagnostic</a:t>
            </a:r>
          </a:p>
        </p:txBody>
      </p:sp>
      <p:sp>
        <p:nvSpPr>
          <p:cNvPr id="17" name="Text Placeholder 7">
            <a:extLst>
              <a:ext uri="{FF2B5EF4-FFF2-40B4-BE49-F238E27FC236}">
                <a16:creationId xmlns:a16="http://schemas.microsoft.com/office/drawing/2014/main" id="{76BEA7E5-6BAE-D3D7-F2E3-5ADA88955CE5}"/>
              </a:ext>
            </a:extLst>
          </p:cNvPr>
          <p:cNvSpPr txBox="1">
            <a:spLocks/>
          </p:cNvSpPr>
          <p:nvPr/>
        </p:nvSpPr>
        <p:spPr>
          <a:xfrm>
            <a:off x="6228120" y="1359349"/>
            <a:ext cx="5354280" cy="1827266"/>
          </a:xfrm>
          <a:prstGeom prst="rect">
            <a:avLst/>
          </a:prstGeom>
        </p:spPr>
        <p:txBody>
          <a:bodyPr lIns="0" tIns="0" rIns="0" bIns="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spcAft>
                <a:spcPts val="600"/>
              </a:spcAft>
              <a:buNone/>
            </a:pPr>
            <a:r>
              <a:rPr lang="en-GB" sz="1600" dirty="0">
                <a:solidFill>
                  <a:srgbClr val="75BDA7"/>
                </a:solidFill>
              </a:rPr>
              <a:t>Actions </a:t>
            </a:r>
            <a:r>
              <a:rPr lang="en-GB" sz="1600" dirty="0" err="1">
                <a:solidFill>
                  <a:srgbClr val="75BDA7"/>
                </a:solidFill>
              </a:rPr>
              <a:t>nécessaires</a:t>
            </a:r>
            <a:endParaRPr lang="en-GB" sz="1600" dirty="0">
              <a:solidFill>
                <a:srgbClr val="75BDA7"/>
              </a:solidFill>
            </a:endParaRPr>
          </a:p>
          <a:p>
            <a:pPr marL="0" indent="0">
              <a:spcBef>
                <a:spcPts val="0"/>
              </a:spcBef>
              <a:spcAft>
                <a:spcPts val="600"/>
              </a:spcAft>
              <a:buNone/>
            </a:pPr>
            <a:endParaRPr lang="en-GB" sz="1600" dirty="0">
              <a:solidFill>
                <a:srgbClr val="75BDA7"/>
              </a:solidFill>
            </a:endParaRPr>
          </a:p>
          <a:p>
            <a:pPr>
              <a:spcBef>
                <a:spcPts val="0"/>
              </a:spcBef>
              <a:spcAft>
                <a:spcPts val="600"/>
              </a:spcAft>
            </a:pPr>
            <a:r>
              <a:rPr lang="fr-FR" sz="1600" dirty="0"/>
              <a:t>Mise en place d’une consultation multidisciplinaire
Diagnostic clinique confirmé par biopsie et diagnostic moléculaire pour définir le type précis de CL</a:t>
            </a:r>
            <a:endParaRPr lang="en-GB" sz="1600" dirty="0"/>
          </a:p>
          <a:p>
            <a:pPr>
              <a:spcBef>
                <a:spcPts val="0"/>
              </a:spcBef>
              <a:spcAft>
                <a:spcPts val="600"/>
              </a:spcAft>
            </a:pPr>
            <a:endParaRPr lang="en-GB" sz="1600" dirty="0"/>
          </a:p>
        </p:txBody>
      </p:sp>
      <p:sp>
        <p:nvSpPr>
          <p:cNvPr id="18" name="Text Placeholder 8">
            <a:extLst>
              <a:ext uri="{FF2B5EF4-FFF2-40B4-BE49-F238E27FC236}">
                <a16:creationId xmlns:a16="http://schemas.microsoft.com/office/drawing/2014/main" id="{BCBBB4A3-A7FE-DA3A-8867-1F79D5C8AD76}"/>
              </a:ext>
            </a:extLst>
          </p:cNvPr>
          <p:cNvSpPr txBox="1">
            <a:spLocks/>
          </p:cNvSpPr>
          <p:nvPr/>
        </p:nvSpPr>
        <p:spPr>
          <a:xfrm>
            <a:off x="605761" y="3282834"/>
            <a:ext cx="5354280" cy="2834629"/>
          </a:xfrm>
          <a:prstGeom prst="rect">
            <a:avLst/>
          </a:prstGeom>
        </p:spPr>
        <p:txBody>
          <a:bodyPr lIns="0" tIns="0" rIns="0" bIns="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spcAft>
                <a:spcPts val="600"/>
              </a:spcAft>
              <a:buNone/>
            </a:pPr>
            <a:r>
              <a:rPr lang="en-GB" sz="1600" dirty="0" err="1">
                <a:solidFill>
                  <a:srgbClr val="58B6C0"/>
                </a:solidFill>
              </a:rPr>
              <a:t>Besoins</a:t>
            </a:r>
            <a:r>
              <a:rPr lang="en-GB" sz="1600" dirty="0">
                <a:solidFill>
                  <a:srgbClr val="58B6C0"/>
                </a:solidFill>
              </a:rPr>
              <a:t> des patients</a:t>
            </a:r>
          </a:p>
          <a:p>
            <a:pPr marL="0" indent="0">
              <a:spcBef>
                <a:spcPts val="0"/>
              </a:spcBef>
              <a:spcAft>
                <a:spcPts val="600"/>
              </a:spcAft>
              <a:buNone/>
            </a:pPr>
            <a:endParaRPr lang="en-GB" sz="1600" dirty="0">
              <a:solidFill>
                <a:srgbClr val="58B6C0"/>
              </a:solidFill>
            </a:endParaRPr>
          </a:p>
          <a:p>
            <a:pPr>
              <a:spcBef>
                <a:spcPts val="0"/>
              </a:spcBef>
              <a:spcAft>
                <a:spcPts val="600"/>
              </a:spcAft>
            </a:pPr>
            <a:r>
              <a:rPr lang="fr-FR" sz="1600" dirty="0"/>
              <a:t>Annonce du diagnostic suivie de soins psychologiques
Soyez écouté, compris et votre opinion prise en compte
Avoir des réponses fiables à ses questions
Soutien psychologique pour les parents et les frères et sœurs
Soins médicaux et sociaux rapides
Options de traitement symptomatiques</a:t>
            </a:r>
            <a:endParaRPr lang="fr-FR" sz="1600" noProof="0" dirty="0"/>
          </a:p>
        </p:txBody>
      </p:sp>
      <p:sp>
        <p:nvSpPr>
          <p:cNvPr id="19" name="Text Placeholder 9">
            <a:extLst>
              <a:ext uri="{FF2B5EF4-FFF2-40B4-BE49-F238E27FC236}">
                <a16:creationId xmlns:a16="http://schemas.microsoft.com/office/drawing/2014/main" id="{6854541E-AC22-129A-8EB1-C597F7B7B9EF}"/>
              </a:ext>
            </a:extLst>
          </p:cNvPr>
          <p:cNvSpPr txBox="1">
            <a:spLocks/>
          </p:cNvSpPr>
          <p:nvPr/>
        </p:nvSpPr>
        <p:spPr>
          <a:xfrm>
            <a:off x="6334991" y="3271233"/>
            <a:ext cx="5354280" cy="3273567"/>
          </a:xfrm>
          <a:prstGeom prst="rect">
            <a:avLst/>
          </a:prstGeom>
        </p:spPr>
        <p:txBody>
          <a:bodyPr lIns="0" tIns="0" rIns="0" bIns="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spcAft>
                <a:spcPts val="600"/>
              </a:spcAft>
              <a:buNone/>
            </a:pPr>
            <a:r>
              <a:rPr lang="en-GB" sz="1600" dirty="0">
                <a:solidFill>
                  <a:srgbClr val="00B0F0"/>
                </a:solidFill>
              </a:rPr>
              <a:t>Situation </a:t>
            </a:r>
            <a:r>
              <a:rPr lang="en-GB" sz="1600" dirty="0" err="1">
                <a:solidFill>
                  <a:srgbClr val="00B0F0"/>
                </a:solidFill>
              </a:rPr>
              <a:t>idéale</a:t>
            </a:r>
            <a:r>
              <a:rPr lang="en-GB" sz="1600" dirty="0">
                <a:solidFill>
                  <a:srgbClr val="00B0F0"/>
                </a:solidFill>
              </a:rPr>
              <a:t> et </a:t>
            </a:r>
            <a:r>
              <a:rPr lang="en-GB" sz="1600" dirty="0" err="1">
                <a:solidFill>
                  <a:srgbClr val="00B0F0"/>
                </a:solidFill>
              </a:rPr>
              <a:t>soutien</a:t>
            </a:r>
            <a:endParaRPr lang="en-GB" sz="1600" dirty="0">
              <a:solidFill>
                <a:srgbClr val="00B0F0"/>
              </a:solidFill>
            </a:endParaRPr>
          </a:p>
          <a:p>
            <a:pPr marL="0" indent="0">
              <a:spcBef>
                <a:spcPts val="0"/>
              </a:spcBef>
              <a:spcAft>
                <a:spcPts val="600"/>
              </a:spcAft>
              <a:buNone/>
            </a:pPr>
            <a:endParaRPr lang="en-GB" sz="1600" dirty="0">
              <a:solidFill>
                <a:srgbClr val="00B0F0"/>
              </a:solidFill>
            </a:endParaRPr>
          </a:p>
          <a:p>
            <a:pPr>
              <a:spcBef>
                <a:spcPts val="0"/>
              </a:spcBef>
              <a:spcAft>
                <a:spcPts val="600"/>
              </a:spcAft>
            </a:pPr>
            <a:r>
              <a:rPr lang="fr-FR" sz="1600" dirty="0"/>
              <a:t>Détermination rapide du type exact de Cutis </a:t>
            </a:r>
            <a:r>
              <a:rPr lang="fr-FR" sz="1600" dirty="0" err="1"/>
              <a:t>Laxa</a:t>
            </a:r>
            <a:r>
              <a:rPr lang="fr-FR" sz="1600" dirty="0"/>
              <a:t> pour une évaluation rapide des comorbidités possibles
Informations et annonces du diagnostic faites dans un langage clair, compréhensible et attentif,
Toutes les questions des patients/parents sont entendues et répondues
Mise en œuvre immédiate des soins (médicaux, psychologiques et médico-sociaux)
Soutien par les pairs (organisation de patients)</a:t>
            </a:r>
            <a:endParaRPr lang="fr-FR" sz="1600" noProof="0" dirty="0"/>
          </a:p>
        </p:txBody>
      </p:sp>
      <p:sp>
        <p:nvSpPr>
          <p:cNvPr id="4" name="Text Placeholder 6">
            <a:extLst>
              <a:ext uri="{FF2B5EF4-FFF2-40B4-BE49-F238E27FC236}">
                <a16:creationId xmlns:a16="http://schemas.microsoft.com/office/drawing/2014/main" id="{399C9FAF-1193-AB96-8BCA-6BAB07157028}"/>
              </a:ext>
            </a:extLst>
          </p:cNvPr>
          <p:cNvSpPr>
            <a:spLocks noGrp="1"/>
          </p:cNvSpPr>
          <p:nvPr>
            <p:ph type="body"/>
          </p:nvPr>
        </p:nvSpPr>
        <p:spPr>
          <a:xfrm>
            <a:off x="609600" y="1349376"/>
            <a:ext cx="4632251" cy="1680904"/>
          </a:xfrm>
        </p:spPr>
        <p:txBody>
          <a:bodyPr>
            <a:normAutofit/>
          </a:bodyPr>
          <a:lstStyle/>
          <a:p>
            <a:pPr marL="0" indent="0">
              <a:spcBef>
                <a:spcPts val="0"/>
              </a:spcBef>
              <a:spcAft>
                <a:spcPts val="600"/>
              </a:spcAft>
              <a:buNone/>
            </a:pPr>
            <a:r>
              <a:rPr lang="en-GB" sz="1600" dirty="0" err="1">
                <a:solidFill>
                  <a:srgbClr val="7A8C8E"/>
                </a:solidFill>
              </a:rPr>
              <a:t>Présentation</a:t>
            </a:r>
            <a:r>
              <a:rPr lang="en-GB" sz="1600" dirty="0">
                <a:solidFill>
                  <a:srgbClr val="7A8C8E"/>
                </a:solidFill>
              </a:rPr>
              <a:t> </a:t>
            </a:r>
            <a:r>
              <a:rPr lang="en-GB" sz="1600" dirty="0" err="1">
                <a:solidFill>
                  <a:srgbClr val="7A8C8E"/>
                </a:solidFill>
              </a:rPr>
              <a:t>clinique</a:t>
            </a:r>
            <a:endParaRPr lang="en-GB" sz="1600" dirty="0">
              <a:solidFill>
                <a:srgbClr val="7A8C8E"/>
              </a:solidFill>
            </a:endParaRPr>
          </a:p>
          <a:p>
            <a:pPr marL="0" indent="0">
              <a:spcBef>
                <a:spcPts val="0"/>
              </a:spcBef>
              <a:spcAft>
                <a:spcPts val="600"/>
              </a:spcAft>
              <a:buNone/>
            </a:pPr>
            <a:endParaRPr lang="en-GB" sz="1600" dirty="0">
              <a:solidFill>
                <a:srgbClr val="7A8C8E"/>
              </a:solidFill>
            </a:endParaRPr>
          </a:p>
          <a:p>
            <a:pPr>
              <a:spcBef>
                <a:spcPts val="0"/>
              </a:spcBef>
              <a:spcAft>
                <a:spcPts val="600"/>
              </a:spcAft>
            </a:pPr>
            <a:r>
              <a:rPr lang="fr-FR" sz="1600" dirty="0"/>
              <a:t>Dès la naissance, peau précocement ridée, relâchée, grande fontanelle antérieure, luxation de la hanche, micro- ou macrocéphalie</a:t>
            </a:r>
            <a:endParaRPr lang="en-GB" sz="1600" dirty="0"/>
          </a:p>
        </p:txBody>
      </p:sp>
      <p:pic>
        <p:nvPicPr>
          <p:cNvPr id="6" name="Image 5">
            <a:extLst>
              <a:ext uri="{FF2B5EF4-FFF2-40B4-BE49-F238E27FC236}">
                <a16:creationId xmlns:a16="http://schemas.microsoft.com/office/drawing/2014/main" id="{85BCB1D1-E876-E789-F3D0-7C45F53BCAC2}"/>
              </a:ext>
            </a:extLst>
          </p:cNvPr>
          <p:cNvPicPr>
            <a:picLocks noChangeAspect="1"/>
          </p:cNvPicPr>
          <p:nvPr/>
        </p:nvPicPr>
        <p:blipFill>
          <a:blip r:embed="rId2"/>
          <a:stretch>
            <a:fillRect/>
          </a:stretch>
        </p:blipFill>
        <p:spPr>
          <a:xfrm>
            <a:off x="115490" y="6233707"/>
            <a:ext cx="1158340" cy="451143"/>
          </a:xfrm>
          <a:prstGeom prst="rect">
            <a:avLst/>
          </a:prstGeom>
        </p:spPr>
      </p:pic>
    </p:spTree>
    <p:extLst>
      <p:ext uri="{BB962C8B-B14F-4D97-AF65-F5344CB8AC3E}">
        <p14:creationId xmlns:p14="http://schemas.microsoft.com/office/powerpoint/2010/main" val="27863408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7D1F358-F041-B7DF-0F48-1926682BB88A}"/>
              </a:ext>
            </a:extLst>
          </p:cNvPr>
          <p:cNvSpPr>
            <a:spLocks noGrp="1"/>
          </p:cNvSpPr>
          <p:nvPr>
            <p:ph type="title" idx="10"/>
          </p:nvPr>
        </p:nvSpPr>
        <p:spPr/>
        <p:txBody>
          <a:bodyPr/>
          <a:lstStyle/>
          <a:p>
            <a:r>
              <a:rPr lang="en-GB" dirty="0" err="1"/>
              <a:t>Comorbidités</a:t>
            </a:r>
            <a:endParaRPr lang="en-GB" dirty="0"/>
          </a:p>
        </p:txBody>
      </p:sp>
      <p:sp>
        <p:nvSpPr>
          <p:cNvPr id="4" name="Text Placeholder 6">
            <a:extLst>
              <a:ext uri="{FF2B5EF4-FFF2-40B4-BE49-F238E27FC236}">
                <a16:creationId xmlns:a16="http://schemas.microsoft.com/office/drawing/2014/main" id="{6990AC7B-0D60-DC65-2FAD-7F4F379CFF58}"/>
              </a:ext>
            </a:extLst>
          </p:cNvPr>
          <p:cNvSpPr>
            <a:spLocks noGrp="1"/>
          </p:cNvSpPr>
          <p:nvPr>
            <p:ph type="body"/>
          </p:nvPr>
        </p:nvSpPr>
        <p:spPr>
          <a:xfrm>
            <a:off x="605760" y="999460"/>
            <a:ext cx="5354280" cy="2237227"/>
          </a:xfrm>
        </p:spPr>
        <p:txBody>
          <a:bodyPr>
            <a:normAutofit fontScale="85000" lnSpcReduction="20000"/>
          </a:bodyPr>
          <a:lstStyle/>
          <a:p>
            <a:pPr marL="0" indent="0">
              <a:spcBef>
                <a:spcPts val="0"/>
              </a:spcBef>
              <a:spcAft>
                <a:spcPts val="600"/>
              </a:spcAft>
              <a:buNone/>
            </a:pPr>
            <a:r>
              <a:rPr lang="en-GB" sz="1900" dirty="0" err="1">
                <a:solidFill>
                  <a:srgbClr val="7A8C8E"/>
                </a:solidFill>
              </a:rPr>
              <a:t>Présentation</a:t>
            </a:r>
            <a:r>
              <a:rPr lang="en-GB" sz="1900" dirty="0">
                <a:solidFill>
                  <a:srgbClr val="7A8C8E"/>
                </a:solidFill>
              </a:rPr>
              <a:t> </a:t>
            </a:r>
            <a:r>
              <a:rPr lang="en-GB" sz="1900" dirty="0" err="1">
                <a:solidFill>
                  <a:srgbClr val="7A8C8E"/>
                </a:solidFill>
              </a:rPr>
              <a:t>clinique</a:t>
            </a:r>
            <a:endParaRPr lang="en-GB" sz="1900" dirty="0">
              <a:solidFill>
                <a:srgbClr val="7A8C8E"/>
              </a:solidFill>
            </a:endParaRPr>
          </a:p>
          <a:p>
            <a:pPr>
              <a:spcBef>
                <a:spcPts val="0"/>
              </a:spcBef>
              <a:spcAft>
                <a:spcPts val="600"/>
              </a:spcAft>
            </a:pPr>
            <a:r>
              <a:rPr lang="fr-FR" sz="1900" dirty="0"/>
              <a:t>Retard mental léger à sévère
Crises d’épilepsie
Retard de croissance
Troubles oculaires
Ostéoporose
Fermeture tardive des fontanelles
Perte auditive
Troubles articulaires</a:t>
            </a:r>
            <a:endParaRPr lang="fr-FR" sz="1800" dirty="0"/>
          </a:p>
        </p:txBody>
      </p:sp>
      <p:sp>
        <p:nvSpPr>
          <p:cNvPr id="6" name="Text Placeholder 7">
            <a:extLst>
              <a:ext uri="{FF2B5EF4-FFF2-40B4-BE49-F238E27FC236}">
                <a16:creationId xmlns:a16="http://schemas.microsoft.com/office/drawing/2014/main" id="{988546BD-0E6A-0C89-2C47-ABEB9990C55C}"/>
              </a:ext>
            </a:extLst>
          </p:cNvPr>
          <p:cNvSpPr txBox="1">
            <a:spLocks/>
          </p:cNvSpPr>
          <p:nvPr/>
        </p:nvSpPr>
        <p:spPr>
          <a:xfrm>
            <a:off x="6231960" y="1083981"/>
            <a:ext cx="5354280" cy="2152706"/>
          </a:xfrm>
          <a:prstGeom prst="rect">
            <a:avLst/>
          </a:prstGeom>
        </p:spPr>
        <p:txBody>
          <a:bodyPr lIns="0" tIns="0" rIns="0" bIns="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spcAft>
                <a:spcPts val="600"/>
              </a:spcAft>
              <a:buNone/>
            </a:pPr>
            <a:r>
              <a:rPr lang="en-GB" sz="1600" dirty="0">
                <a:solidFill>
                  <a:srgbClr val="75BDA7"/>
                </a:solidFill>
              </a:rPr>
              <a:t>Actions </a:t>
            </a:r>
            <a:r>
              <a:rPr lang="en-GB" sz="1600" dirty="0" err="1">
                <a:solidFill>
                  <a:srgbClr val="75BDA7"/>
                </a:solidFill>
              </a:rPr>
              <a:t>nécessaires</a:t>
            </a:r>
            <a:endParaRPr lang="en-GB" sz="1600" dirty="0">
              <a:solidFill>
                <a:srgbClr val="75BDA7"/>
              </a:solidFill>
            </a:endParaRPr>
          </a:p>
          <a:p>
            <a:pPr>
              <a:spcBef>
                <a:spcPts val="0"/>
              </a:spcBef>
              <a:spcAft>
                <a:spcPts val="600"/>
              </a:spcAft>
            </a:pPr>
            <a:r>
              <a:rPr lang="fr-FR" sz="1600" dirty="0"/>
              <a:t>Contrôle interne complet
Tests auditifs
Tests ophtalmologiques
Évaluation neurologique
Évaluation orthopédique
Évaluation du niveau de douleur articulaire</a:t>
            </a:r>
            <a:endParaRPr lang="en-GB" sz="1600" dirty="0"/>
          </a:p>
        </p:txBody>
      </p:sp>
      <p:sp>
        <p:nvSpPr>
          <p:cNvPr id="7" name="Text Placeholder 8">
            <a:extLst>
              <a:ext uri="{FF2B5EF4-FFF2-40B4-BE49-F238E27FC236}">
                <a16:creationId xmlns:a16="http://schemas.microsoft.com/office/drawing/2014/main" id="{231A5A2D-1E53-7089-E149-15DDD189A7FE}"/>
              </a:ext>
            </a:extLst>
          </p:cNvPr>
          <p:cNvSpPr txBox="1">
            <a:spLocks/>
          </p:cNvSpPr>
          <p:nvPr/>
        </p:nvSpPr>
        <p:spPr>
          <a:xfrm>
            <a:off x="605760" y="3240777"/>
            <a:ext cx="5354280" cy="2689743"/>
          </a:xfrm>
          <a:prstGeom prst="rect">
            <a:avLst/>
          </a:prstGeom>
        </p:spPr>
        <p:txBody>
          <a:bodyPr lIns="0" tIns="0" rIns="0" bIns="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spcAft>
                <a:spcPts val="600"/>
              </a:spcAft>
              <a:buNone/>
            </a:pPr>
            <a:r>
              <a:rPr lang="en-GB" sz="1550" dirty="0" err="1">
                <a:solidFill>
                  <a:srgbClr val="58B6C0"/>
                </a:solidFill>
              </a:rPr>
              <a:t>Besoins</a:t>
            </a:r>
            <a:r>
              <a:rPr lang="en-GB" sz="1550" dirty="0">
                <a:solidFill>
                  <a:srgbClr val="58B6C0"/>
                </a:solidFill>
              </a:rPr>
              <a:t> des patients</a:t>
            </a:r>
          </a:p>
          <a:p>
            <a:pPr>
              <a:spcBef>
                <a:spcPts val="0"/>
              </a:spcBef>
              <a:spcAft>
                <a:spcPts val="600"/>
              </a:spcAft>
            </a:pPr>
            <a:r>
              <a:rPr lang="fr-FR" sz="1550" dirty="0"/>
              <a:t>Être accompagné et soutenu lors de la présentation des résultats des évaluations internes
Trouvez les experts 
Être soutenu dans l’impact psychologique des comorbidités (impact du retard mental)
Soyez correctement informé, dans votre langue maternelle, des options de traitement des comorbidités
Informez-vous des conséquences des comorbidités sur la qualité de vie (mode de vie, pratique sportive, etc.)
Soins psychologiques pour le patient, les parents et les frères et sœurs</a:t>
            </a:r>
            <a:endParaRPr lang="en-GB" sz="1550" dirty="0"/>
          </a:p>
        </p:txBody>
      </p:sp>
      <p:sp>
        <p:nvSpPr>
          <p:cNvPr id="8" name="Text Placeholder 9">
            <a:extLst>
              <a:ext uri="{FF2B5EF4-FFF2-40B4-BE49-F238E27FC236}">
                <a16:creationId xmlns:a16="http://schemas.microsoft.com/office/drawing/2014/main" id="{61940640-06D5-D89B-9DA3-17981A767302}"/>
              </a:ext>
            </a:extLst>
          </p:cNvPr>
          <p:cNvSpPr txBox="1">
            <a:spLocks/>
          </p:cNvSpPr>
          <p:nvPr/>
        </p:nvSpPr>
        <p:spPr>
          <a:xfrm>
            <a:off x="6231960" y="3448594"/>
            <a:ext cx="5354280" cy="3011358"/>
          </a:xfrm>
          <a:prstGeom prst="rect">
            <a:avLst/>
          </a:prstGeom>
        </p:spPr>
        <p:txBody>
          <a:bodyPr lIns="0" tIns="0" rIns="0" bIns="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spcAft>
                <a:spcPts val="600"/>
              </a:spcAft>
              <a:buNone/>
            </a:pPr>
            <a:r>
              <a:rPr lang="en-GB" sz="1600" dirty="0">
                <a:solidFill>
                  <a:srgbClr val="00B0F0"/>
                </a:solidFill>
              </a:rPr>
              <a:t>Situation </a:t>
            </a:r>
            <a:r>
              <a:rPr lang="en-GB" sz="1600" dirty="0" err="1">
                <a:solidFill>
                  <a:srgbClr val="00B0F0"/>
                </a:solidFill>
              </a:rPr>
              <a:t>idéale</a:t>
            </a:r>
            <a:r>
              <a:rPr lang="en-GB" sz="1600" dirty="0">
                <a:solidFill>
                  <a:srgbClr val="00B0F0"/>
                </a:solidFill>
              </a:rPr>
              <a:t> et </a:t>
            </a:r>
            <a:r>
              <a:rPr lang="en-GB" sz="1600" dirty="0" err="1">
                <a:solidFill>
                  <a:srgbClr val="00B0F0"/>
                </a:solidFill>
              </a:rPr>
              <a:t>soutien</a:t>
            </a:r>
            <a:endParaRPr lang="en-GB" sz="1600" dirty="0">
              <a:solidFill>
                <a:srgbClr val="00B0F0"/>
              </a:solidFill>
            </a:endParaRPr>
          </a:p>
          <a:p>
            <a:pPr>
              <a:spcBef>
                <a:spcPts val="0"/>
              </a:spcBef>
              <a:spcAft>
                <a:spcPts val="600"/>
              </a:spcAft>
            </a:pPr>
            <a:r>
              <a:rPr lang="fr-FR" sz="1600" dirty="0"/>
              <a:t>Accès à une expertise nationale ou internationale 
Recevez toutes les informations nécessaires sur les comorbidités (conséquences, traitements possibles, impact sur la qualité de vie) dans leur langue maternelle
Soutien psychologique pour le patient et sa famille
Soutien médico-social pour l’impact des comorbidités sur la qualité de vie et soutien financier pour ce soutien
Accès aux activités sportives adaptées</a:t>
            </a:r>
            <a:endParaRPr lang="en-GB" sz="1600" dirty="0"/>
          </a:p>
          <a:p>
            <a:pPr>
              <a:spcBef>
                <a:spcPts val="0"/>
              </a:spcBef>
              <a:spcAft>
                <a:spcPts val="600"/>
              </a:spcAft>
            </a:pPr>
            <a:endParaRPr lang="en-GB" sz="1600" dirty="0"/>
          </a:p>
        </p:txBody>
      </p:sp>
      <p:pic>
        <p:nvPicPr>
          <p:cNvPr id="2" name="Image 1">
            <a:extLst>
              <a:ext uri="{FF2B5EF4-FFF2-40B4-BE49-F238E27FC236}">
                <a16:creationId xmlns:a16="http://schemas.microsoft.com/office/drawing/2014/main" id="{3A66BE82-4B19-DEF5-0BE5-A015D18EBCF2}"/>
              </a:ext>
            </a:extLst>
          </p:cNvPr>
          <p:cNvPicPr>
            <a:picLocks noChangeAspect="1"/>
          </p:cNvPicPr>
          <p:nvPr/>
        </p:nvPicPr>
        <p:blipFill>
          <a:blip r:embed="rId2"/>
          <a:stretch>
            <a:fillRect/>
          </a:stretch>
        </p:blipFill>
        <p:spPr>
          <a:xfrm>
            <a:off x="26590" y="6319228"/>
            <a:ext cx="1158340" cy="451143"/>
          </a:xfrm>
          <a:prstGeom prst="rect">
            <a:avLst/>
          </a:prstGeom>
        </p:spPr>
      </p:pic>
    </p:spTree>
    <p:extLst>
      <p:ext uri="{BB962C8B-B14F-4D97-AF65-F5344CB8AC3E}">
        <p14:creationId xmlns:p14="http://schemas.microsoft.com/office/powerpoint/2010/main" val="33734991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7D1F358-F041-B7DF-0F48-1926682BB88A}"/>
              </a:ext>
            </a:extLst>
          </p:cNvPr>
          <p:cNvSpPr>
            <a:spLocks noGrp="1"/>
          </p:cNvSpPr>
          <p:nvPr>
            <p:ph type="title" idx="10"/>
          </p:nvPr>
        </p:nvSpPr>
        <p:spPr>
          <a:xfrm>
            <a:off x="426149" y="313200"/>
            <a:ext cx="9143640" cy="432235"/>
          </a:xfrm>
        </p:spPr>
        <p:txBody>
          <a:bodyPr/>
          <a:lstStyle/>
          <a:p>
            <a:r>
              <a:rPr lang="en-GB"/>
              <a:t>Traitement(</a:t>
            </a:r>
            <a:r>
              <a:rPr lang="en-GB" dirty="0"/>
              <a:t>s)</a:t>
            </a:r>
          </a:p>
        </p:txBody>
      </p:sp>
      <p:sp>
        <p:nvSpPr>
          <p:cNvPr id="4" name="Text Placeholder 6">
            <a:extLst>
              <a:ext uri="{FF2B5EF4-FFF2-40B4-BE49-F238E27FC236}">
                <a16:creationId xmlns:a16="http://schemas.microsoft.com/office/drawing/2014/main" id="{EA6406CD-32F0-28E4-C3F3-A483551D1D3B}"/>
              </a:ext>
            </a:extLst>
          </p:cNvPr>
          <p:cNvSpPr>
            <a:spLocks noGrp="1"/>
          </p:cNvSpPr>
          <p:nvPr>
            <p:ph type="body"/>
          </p:nvPr>
        </p:nvSpPr>
        <p:spPr>
          <a:xfrm>
            <a:off x="609480" y="1125554"/>
            <a:ext cx="5354280" cy="2152706"/>
          </a:xfrm>
        </p:spPr>
        <p:txBody>
          <a:bodyPr>
            <a:normAutofit/>
          </a:bodyPr>
          <a:lstStyle/>
          <a:p>
            <a:pPr marL="0" indent="0">
              <a:spcBef>
                <a:spcPts val="0"/>
              </a:spcBef>
              <a:spcAft>
                <a:spcPts val="600"/>
              </a:spcAft>
              <a:buNone/>
            </a:pPr>
            <a:r>
              <a:rPr lang="en-GB" sz="1600" dirty="0" err="1">
                <a:solidFill>
                  <a:srgbClr val="7A8C8E"/>
                </a:solidFill>
              </a:rPr>
              <a:t>Présentation</a:t>
            </a:r>
            <a:r>
              <a:rPr lang="en-GB" sz="1600" dirty="0">
                <a:solidFill>
                  <a:srgbClr val="7A8C8E"/>
                </a:solidFill>
              </a:rPr>
              <a:t> </a:t>
            </a:r>
            <a:r>
              <a:rPr lang="en-GB" sz="1600" dirty="0" err="1">
                <a:solidFill>
                  <a:srgbClr val="7A8C8E"/>
                </a:solidFill>
              </a:rPr>
              <a:t>clinique</a:t>
            </a:r>
            <a:endParaRPr lang="en-GB" sz="1600" dirty="0">
              <a:solidFill>
                <a:srgbClr val="7A8C8E"/>
              </a:solidFill>
            </a:endParaRPr>
          </a:p>
          <a:p>
            <a:pPr marL="0" indent="0">
              <a:spcBef>
                <a:spcPts val="0"/>
              </a:spcBef>
              <a:spcAft>
                <a:spcPts val="600"/>
              </a:spcAft>
              <a:buNone/>
            </a:pPr>
            <a:endParaRPr lang="en-GB" sz="1600" dirty="0">
              <a:solidFill>
                <a:srgbClr val="7A8C8E"/>
              </a:solidFill>
            </a:endParaRPr>
          </a:p>
          <a:p>
            <a:pPr>
              <a:spcBef>
                <a:spcPts val="0"/>
              </a:spcBef>
              <a:spcAft>
                <a:spcPts val="600"/>
              </a:spcAft>
            </a:pPr>
            <a:r>
              <a:rPr lang="en-US" sz="1600" dirty="0" err="1"/>
              <a:t>Selon</a:t>
            </a:r>
            <a:r>
              <a:rPr lang="en-US" sz="1600" dirty="0"/>
              <a:t> les </a:t>
            </a:r>
            <a:r>
              <a:rPr lang="en-US" sz="1600" dirty="0" err="1"/>
              <a:t>comorbidités</a:t>
            </a:r>
            <a:r>
              <a:rPr lang="en-US" sz="1600" dirty="0"/>
              <a:t> </a:t>
            </a:r>
            <a:r>
              <a:rPr lang="en-US" sz="1600" dirty="0" err="1"/>
              <a:t>identifiées</a:t>
            </a:r>
            <a:endParaRPr lang="en-GB" sz="1600" dirty="0"/>
          </a:p>
        </p:txBody>
      </p:sp>
      <p:sp>
        <p:nvSpPr>
          <p:cNvPr id="6" name="Text Placeholder 7">
            <a:extLst>
              <a:ext uri="{FF2B5EF4-FFF2-40B4-BE49-F238E27FC236}">
                <a16:creationId xmlns:a16="http://schemas.microsoft.com/office/drawing/2014/main" id="{1F110EA8-8CDC-6247-8BBB-192B350E03CB}"/>
              </a:ext>
            </a:extLst>
          </p:cNvPr>
          <p:cNvSpPr txBox="1">
            <a:spLocks/>
          </p:cNvSpPr>
          <p:nvPr/>
        </p:nvSpPr>
        <p:spPr>
          <a:xfrm>
            <a:off x="5960040" y="1016028"/>
            <a:ext cx="5622480" cy="2152706"/>
          </a:xfrm>
          <a:prstGeom prst="rect">
            <a:avLst/>
          </a:prstGeom>
        </p:spPr>
        <p:txBody>
          <a:bodyPr lIns="0" tIns="0" rIns="0" bIns="0">
            <a:normAutofit fontScale="70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20000"/>
              </a:lnSpc>
              <a:spcBef>
                <a:spcPts val="0"/>
              </a:spcBef>
              <a:buNone/>
            </a:pPr>
            <a:r>
              <a:rPr lang="fr-FR" sz="2300" dirty="0">
                <a:solidFill>
                  <a:srgbClr val="75BDA7"/>
                </a:solidFill>
              </a:rPr>
              <a:t>Actions nécessaires selon les comorbidités identifiées :</a:t>
            </a:r>
          </a:p>
          <a:p>
            <a:pPr>
              <a:lnSpc>
                <a:spcPct val="120000"/>
              </a:lnSpc>
              <a:spcBef>
                <a:spcPts val="0"/>
              </a:spcBef>
            </a:pPr>
            <a:r>
              <a:rPr lang="fr-FR" sz="2300" dirty="0"/>
              <a:t>Traitement symptomatique des troubles squelettiques (chirurgie orthopédique, physiothérapie)
Traitement des troubles sensoriels (ophtalmologie, appareil auditif, orthophonie
Prise en charge du retard mental (soins appropriés, évaluation de l’évolution et de la gravité)
Traitement des rides et de l’excès de peau</a:t>
            </a:r>
            <a:endParaRPr lang="en-GB" sz="1600" dirty="0"/>
          </a:p>
        </p:txBody>
      </p:sp>
      <p:sp>
        <p:nvSpPr>
          <p:cNvPr id="7" name="Text Placeholder 8">
            <a:extLst>
              <a:ext uri="{FF2B5EF4-FFF2-40B4-BE49-F238E27FC236}">
                <a16:creationId xmlns:a16="http://schemas.microsoft.com/office/drawing/2014/main" id="{22A54E31-ACB8-1C9C-A688-B49B250D47B5}"/>
              </a:ext>
            </a:extLst>
          </p:cNvPr>
          <p:cNvSpPr txBox="1">
            <a:spLocks/>
          </p:cNvSpPr>
          <p:nvPr/>
        </p:nvSpPr>
        <p:spPr>
          <a:xfrm>
            <a:off x="605760" y="3361660"/>
            <a:ext cx="5354280" cy="2579020"/>
          </a:xfrm>
          <a:prstGeom prst="rect">
            <a:avLst/>
          </a:prstGeom>
        </p:spPr>
        <p:txBody>
          <a:bodyPr lIns="0" tIns="0" rIns="0" bIns="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spcAft>
                <a:spcPts val="600"/>
              </a:spcAft>
              <a:buNone/>
            </a:pPr>
            <a:r>
              <a:rPr lang="en-GB" sz="1600" dirty="0" err="1">
                <a:solidFill>
                  <a:srgbClr val="58B6C0"/>
                </a:solidFill>
              </a:rPr>
              <a:t>Besoins</a:t>
            </a:r>
            <a:r>
              <a:rPr lang="en-GB" sz="1600" dirty="0">
                <a:solidFill>
                  <a:srgbClr val="58B6C0"/>
                </a:solidFill>
              </a:rPr>
              <a:t> des patients</a:t>
            </a:r>
          </a:p>
          <a:p>
            <a:pPr>
              <a:spcBef>
                <a:spcPts val="0"/>
              </a:spcBef>
              <a:spcAft>
                <a:spcPts val="600"/>
              </a:spcAft>
            </a:pPr>
            <a:r>
              <a:rPr lang="fr-FR" sz="1600" dirty="0" err="1"/>
              <a:t>Etre</a:t>
            </a:r>
            <a:r>
              <a:rPr lang="fr-FR" sz="1600" dirty="0"/>
              <a:t> correctement orienté vers les experts CL pour chacune des comorbidités associées
Trouver des spécialistes experts
Soutien psychologique
Soutien médico-social
Suivi continu dans la transition de l’enfant à l’adulte
Informations sur les options et réserves pour le traitement des rides et de l’excès de peau</a:t>
            </a:r>
            <a:endParaRPr lang="en-GB" sz="1600" dirty="0"/>
          </a:p>
        </p:txBody>
      </p:sp>
      <p:sp>
        <p:nvSpPr>
          <p:cNvPr id="8" name="Text Placeholder 9">
            <a:extLst>
              <a:ext uri="{FF2B5EF4-FFF2-40B4-BE49-F238E27FC236}">
                <a16:creationId xmlns:a16="http://schemas.microsoft.com/office/drawing/2014/main" id="{48F96A03-FB5F-02B0-55C5-0C9B1E699554}"/>
              </a:ext>
            </a:extLst>
          </p:cNvPr>
          <p:cNvSpPr txBox="1">
            <a:spLocks/>
          </p:cNvSpPr>
          <p:nvPr/>
        </p:nvSpPr>
        <p:spPr>
          <a:xfrm>
            <a:off x="5960040" y="3315250"/>
            <a:ext cx="5544388" cy="2861340"/>
          </a:xfrm>
          <a:prstGeom prst="rect">
            <a:avLst/>
          </a:prstGeom>
        </p:spPr>
        <p:txBody>
          <a:bodyPr lIns="0" tIns="0" rIns="0" bIns="0">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spcAft>
                <a:spcPts val="600"/>
              </a:spcAft>
              <a:buNone/>
            </a:pPr>
            <a:r>
              <a:rPr lang="en-GB" sz="1600" dirty="0">
                <a:solidFill>
                  <a:srgbClr val="00B0F0"/>
                </a:solidFill>
              </a:rPr>
              <a:t>Situation </a:t>
            </a:r>
            <a:r>
              <a:rPr lang="en-GB" sz="1600" dirty="0" err="1">
                <a:solidFill>
                  <a:srgbClr val="00B0F0"/>
                </a:solidFill>
              </a:rPr>
              <a:t>idéale</a:t>
            </a:r>
            <a:r>
              <a:rPr lang="en-GB" sz="1600" dirty="0">
                <a:solidFill>
                  <a:srgbClr val="00B0F0"/>
                </a:solidFill>
              </a:rPr>
              <a:t> et </a:t>
            </a:r>
            <a:r>
              <a:rPr lang="en-GB" sz="1600" dirty="0" err="1">
                <a:solidFill>
                  <a:srgbClr val="00B0F0"/>
                </a:solidFill>
              </a:rPr>
              <a:t>soutien</a:t>
            </a:r>
            <a:endParaRPr lang="en-GB" sz="1600" dirty="0">
              <a:solidFill>
                <a:srgbClr val="00B0F0"/>
              </a:solidFill>
            </a:endParaRPr>
          </a:p>
          <a:p>
            <a:pPr>
              <a:spcBef>
                <a:spcPts val="0"/>
              </a:spcBef>
              <a:spcAft>
                <a:spcPts val="600"/>
              </a:spcAft>
            </a:pPr>
            <a:r>
              <a:rPr lang="fr-FR" sz="1600" dirty="0"/>
              <a:t>Carte internationale des experts selon les comorbidités identifiées
Soins multidisciplinaires tout au long de la vie
Informations fiables sur les options de chirurgie reconstructive 
Accompagnement et tutorat, adaptés au retard mental
Soutien médical et social à l’âge adulte
Soutien psychologique pour le patient et sa famille
Partager son expérience avec des pairs (association de maladies)
Surveillance/suivi des comorbidités</a:t>
            </a:r>
            <a:endParaRPr lang="en-GB" sz="1600" dirty="0"/>
          </a:p>
        </p:txBody>
      </p:sp>
      <p:pic>
        <p:nvPicPr>
          <p:cNvPr id="2" name="Image 1">
            <a:extLst>
              <a:ext uri="{FF2B5EF4-FFF2-40B4-BE49-F238E27FC236}">
                <a16:creationId xmlns:a16="http://schemas.microsoft.com/office/drawing/2014/main" id="{C330B74E-561E-BEA6-EBB9-F3DF6722AE27}"/>
              </a:ext>
            </a:extLst>
          </p:cNvPr>
          <p:cNvPicPr>
            <a:picLocks noChangeAspect="1"/>
          </p:cNvPicPr>
          <p:nvPr/>
        </p:nvPicPr>
        <p:blipFill>
          <a:blip r:embed="rId2"/>
          <a:stretch>
            <a:fillRect/>
          </a:stretch>
        </p:blipFill>
        <p:spPr>
          <a:xfrm>
            <a:off x="26590" y="6319228"/>
            <a:ext cx="1158340" cy="451143"/>
          </a:xfrm>
          <a:prstGeom prst="rect">
            <a:avLst/>
          </a:prstGeom>
        </p:spPr>
      </p:pic>
    </p:spTree>
    <p:extLst>
      <p:ext uri="{BB962C8B-B14F-4D97-AF65-F5344CB8AC3E}">
        <p14:creationId xmlns:p14="http://schemas.microsoft.com/office/powerpoint/2010/main" val="8594049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7D1F358-F041-B7DF-0F48-1926682BB88A}"/>
              </a:ext>
            </a:extLst>
          </p:cNvPr>
          <p:cNvSpPr>
            <a:spLocks noGrp="1"/>
          </p:cNvSpPr>
          <p:nvPr>
            <p:ph type="title" idx="10"/>
          </p:nvPr>
        </p:nvSpPr>
        <p:spPr/>
        <p:txBody>
          <a:bodyPr/>
          <a:lstStyle/>
          <a:p>
            <a:r>
              <a:rPr lang="en-GB" dirty="0"/>
              <a:t>Planning Familial</a:t>
            </a:r>
          </a:p>
        </p:txBody>
      </p:sp>
      <p:sp>
        <p:nvSpPr>
          <p:cNvPr id="4" name="Text Placeholder 6">
            <a:extLst>
              <a:ext uri="{FF2B5EF4-FFF2-40B4-BE49-F238E27FC236}">
                <a16:creationId xmlns:a16="http://schemas.microsoft.com/office/drawing/2014/main" id="{33B22DC9-5697-DFD9-7A54-ABF348CCE5E6}"/>
              </a:ext>
            </a:extLst>
          </p:cNvPr>
          <p:cNvSpPr>
            <a:spLocks noGrp="1"/>
          </p:cNvSpPr>
          <p:nvPr>
            <p:ph type="body"/>
          </p:nvPr>
        </p:nvSpPr>
        <p:spPr>
          <a:xfrm>
            <a:off x="609480" y="1348654"/>
            <a:ext cx="5354280" cy="2152706"/>
          </a:xfrm>
        </p:spPr>
        <p:txBody>
          <a:bodyPr>
            <a:normAutofit/>
          </a:bodyPr>
          <a:lstStyle/>
          <a:p>
            <a:pPr marL="0" indent="0">
              <a:spcBef>
                <a:spcPts val="0"/>
              </a:spcBef>
              <a:spcAft>
                <a:spcPts val="600"/>
              </a:spcAft>
              <a:buNone/>
            </a:pPr>
            <a:r>
              <a:rPr lang="en-GB" sz="1600" dirty="0" err="1">
                <a:solidFill>
                  <a:srgbClr val="7A8C8E"/>
                </a:solidFill>
              </a:rPr>
              <a:t>Présentation</a:t>
            </a:r>
            <a:r>
              <a:rPr lang="en-GB" sz="1600" dirty="0">
                <a:solidFill>
                  <a:srgbClr val="7A8C8E"/>
                </a:solidFill>
              </a:rPr>
              <a:t> </a:t>
            </a:r>
            <a:r>
              <a:rPr lang="en-GB" sz="1600" dirty="0" err="1">
                <a:solidFill>
                  <a:srgbClr val="7A8C8E"/>
                </a:solidFill>
              </a:rPr>
              <a:t>clinique</a:t>
            </a:r>
            <a:endParaRPr lang="en-GB" sz="1600" dirty="0">
              <a:solidFill>
                <a:srgbClr val="7A8C8E"/>
              </a:solidFill>
            </a:endParaRPr>
          </a:p>
          <a:p>
            <a:pPr marL="0" indent="0">
              <a:spcBef>
                <a:spcPts val="0"/>
              </a:spcBef>
              <a:spcAft>
                <a:spcPts val="600"/>
              </a:spcAft>
              <a:buNone/>
            </a:pPr>
            <a:endParaRPr lang="en-GB" sz="1600" dirty="0">
              <a:solidFill>
                <a:srgbClr val="7A8C8E"/>
              </a:solidFill>
            </a:endParaRPr>
          </a:p>
          <a:p>
            <a:pPr>
              <a:spcBef>
                <a:spcPts val="0"/>
              </a:spcBef>
              <a:spcAft>
                <a:spcPts val="600"/>
              </a:spcAft>
            </a:pPr>
            <a:r>
              <a:rPr lang="fr-FR" sz="1600" dirty="0"/>
              <a:t>Puberté
Désir d’avoir un enfant
Questions liées à la transmission génétique
Grossesse</a:t>
            </a:r>
            <a:endParaRPr lang="en-GB" sz="1600" dirty="0"/>
          </a:p>
        </p:txBody>
      </p:sp>
      <p:sp>
        <p:nvSpPr>
          <p:cNvPr id="6" name="Text Placeholder 7">
            <a:extLst>
              <a:ext uri="{FF2B5EF4-FFF2-40B4-BE49-F238E27FC236}">
                <a16:creationId xmlns:a16="http://schemas.microsoft.com/office/drawing/2014/main" id="{9D6B288F-FC31-B7D3-15E8-85176D88ECF2}"/>
              </a:ext>
            </a:extLst>
          </p:cNvPr>
          <p:cNvSpPr txBox="1">
            <a:spLocks/>
          </p:cNvSpPr>
          <p:nvPr/>
        </p:nvSpPr>
        <p:spPr>
          <a:xfrm>
            <a:off x="6228240" y="1348654"/>
            <a:ext cx="5354280" cy="2152706"/>
          </a:xfrm>
          <a:prstGeom prst="rect">
            <a:avLst/>
          </a:prstGeom>
        </p:spPr>
        <p:txBody>
          <a:bodyPr lIns="0" tIns="0" rIns="0" bIns="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spcAft>
                <a:spcPts val="600"/>
              </a:spcAft>
              <a:buNone/>
            </a:pPr>
            <a:r>
              <a:rPr lang="en-GB" sz="1600" dirty="0">
                <a:solidFill>
                  <a:srgbClr val="75BDA7"/>
                </a:solidFill>
              </a:rPr>
              <a:t>Actions </a:t>
            </a:r>
            <a:r>
              <a:rPr lang="en-GB" sz="1600" dirty="0" err="1">
                <a:solidFill>
                  <a:srgbClr val="75BDA7"/>
                </a:solidFill>
              </a:rPr>
              <a:t>nécessaires</a:t>
            </a:r>
            <a:endParaRPr lang="en-GB" sz="1600" dirty="0">
              <a:solidFill>
                <a:srgbClr val="75BDA7"/>
              </a:solidFill>
            </a:endParaRPr>
          </a:p>
          <a:p>
            <a:pPr marL="0" indent="0">
              <a:spcBef>
                <a:spcPts val="0"/>
              </a:spcBef>
              <a:spcAft>
                <a:spcPts val="600"/>
              </a:spcAft>
              <a:buNone/>
            </a:pPr>
            <a:endParaRPr lang="en-GB" sz="1600" dirty="0">
              <a:solidFill>
                <a:srgbClr val="75BDA7"/>
              </a:solidFill>
            </a:endParaRPr>
          </a:p>
          <a:p>
            <a:pPr>
              <a:spcBef>
                <a:spcPts val="0"/>
              </a:spcBef>
              <a:spcAft>
                <a:spcPts val="600"/>
              </a:spcAft>
            </a:pPr>
            <a:r>
              <a:rPr lang="fr-FR" sz="1600" dirty="0"/>
              <a:t>Répondre aux questions, voire les anticiper
Fournir les informations nécessaires
Éducation/formation des patients à la transmission génétique
Informations sur les risques associés à la grossesse</a:t>
            </a:r>
            <a:endParaRPr lang="en-GB" sz="1600" dirty="0"/>
          </a:p>
        </p:txBody>
      </p:sp>
      <p:sp>
        <p:nvSpPr>
          <p:cNvPr id="7" name="Text Placeholder 8">
            <a:extLst>
              <a:ext uri="{FF2B5EF4-FFF2-40B4-BE49-F238E27FC236}">
                <a16:creationId xmlns:a16="http://schemas.microsoft.com/office/drawing/2014/main" id="{DF018E6B-DA96-BC4C-F0EC-10AA3C6DFABD}"/>
              </a:ext>
            </a:extLst>
          </p:cNvPr>
          <p:cNvSpPr txBox="1">
            <a:spLocks/>
          </p:cNvSpPr>
          <p:nvPr/>
        </p:nvSpPr>
        <p:spPr>
          <a:xfrm>
            <a:off x="609480" y="3501360"/>
            <a:ext cx="5354280" cy="2152706"/>
          </a:xfrm>
          <a:prstGeom prst="rect">
            <a:avLst/>
          </a:prstGeom>
        </p:spPr>
        <p:txBody>
          <a:bodyPr lIns="0" tIns="0" rIns="0" bIns="0">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spcAft>
                <a:spcPts val="600"/>
              </a:spcAft>
              <a:buNone/>
            </a:pPr>
            <a:r>
              <a:rPr lang="en-GB" sz="1600" dirty="0" err="1">
                <a:solidFill>
                  <a:srgbClr val="58B6C0"/>
                </a:solidFill>
              </a:rPr>
              <a:t>Besoins</a:t>
            </a:r>
            <a:r>
              <a:rPr lang="en-GB" sz="1600" dirty="0">
                <a:solidFill>
                  <a:srgbClr val="58B6C0"/>
                </a:solidFill>
              </a:rPr>
              <a:t> des patients</a:t>
            </a:r>
          </a:p>
          <a:p>
            <a:pPr>
              <a:spcBef>
                <a:spcPts val="0"/>
              </a:spcBef>
              <a:spcAft>
                <a:spcPts val="600"/>
              </a:spcAft>
            </a:pPr>
            <a:r>
              <a:rPr lang="fr-FR" sz="1600" dirty="0" err="1"/>
              <a:t>Etre</a:t>
            </a:r>
            <a:r>
              <a:rPr lang="fr-FR" sz="1600" dirty="0"/>
              <a:t> informé dès la puberté de l’impact de la maladie sur la grossesse (transmission, risques pour la mère, options possibles)
Partage d’expériences et de conseils sur la planification familiale,
Procédure à suivre en cas de désir d’avoir un enfant (test prénatal, fécondation in vitro, diagnostic préimplantation, etc.)
Soutien psychologique à la prise de décision</a:t>
            </a:r>
            <a:endParaRPr lang="en-GB" sz="1600" dirty="0"/>
          </a:p>
        </p:txBody>
      </p:sp>
      <p:sp>
        <p:nvSpPr>
          <p:cNvPr id="8" name="Text Placeholder 9">
            <a:extLst>
              <a:ext uri="{FF2B5EF4-FFF2-40B4-BE49-F238E27FC236}">
                <a16:creationId xmlns:a16="http://schemas.microsoft.com/office/drawing/2014/main" id="{25A530ED-8485-BFF7-8999-EF30BCDE24D5}"/>
              </a:ext>
            </a:extLst>
          </p:cNvPr>
          <p:cNvSpPr txBox="1">
            <a:spLocks/>
          </p:cNvSpPr>
          <p:nvPr/>
        </p:nvSpPr>
        <p:spPr>
          <a:xfrm>
            <a:off x="6228240" y="3501360"/>
            <a:ext cx="5354280" cy="2152706"/>
          </a:xfrm>
          <a:prstGeom prst="rect">
            <a:avLst/>
          </a:prstGeom>
        </p:spPr>
        <p:txBody>
          <a:bodyPr lIns="0" tIns="0" rIns="0" bIns="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spcAft>
                <a:spcPts val="600"/>
              </a:spcAft>
              <a:buNone/>
            </a:pPr>
            <a:r>
              <a:rPr lang="en-GB" sz="1600" dirty="0">
                <a:solidFill>
                  <a:srgbClr val="00B0F0"/>
                </a:solidFill>
              </a:rPr>
              <a:t>Situation </a:t>
            </a:r>
            <a:r>
              <a:rPr lang="en-GB" sz="1600" dirty="0" err="1">
                <a:solidFill>
                  <a:srgbClr val="00B0F0"/>
                </a:solidFill>
              </a:rPr>
              <a:t>idéale</a:t>
            </a:r>
            <a:r>
              <a:rPr lang="en-GB" sz="1600" dirty="0">
                <a:solidFill>
                  <a:srgbClr val="00B0F0"/>
                </a:solidFill>
              </a:rPr>
              <a:t> et </a:t>
            </a:r>
            <a:r>
              <a:rPr lang="en-GB" sz="1600" dirty="0" err="1">
                <a:solidFill>
                  <a:srgbClr val="00B0F0"/>
                </a:solidFill>
              </a:rPr>
              <a:t>soutien</a:t>
            </a:r>
            <a:endParaRPr lang="en-GB" sz="1600" dirty="0">
              <a:solidFill>
                <a:srgbClr val="00B0F0"/>
              </a:solidFill>
            </a:endParaRPr>
          </a:p>
          <a:p>
            <a:pPr>
              <a:spcBef>
                <a:spcPts val="0"/>
              </a:spcBef>
              <a:spcAft>
                <a:spcPts val="600"/>
              </a:spcAft>
            </a:pPr>
            <a:r>
              <a:rPr lang="fr-FR" sz="1600" dirty="0"/>
              <a:t>Considération et soutien pour les choix des futurs parents
Obstétriciens-gynécologues experts
Patient informé des options et des conséquences
Informations sur les risques associés aux comorbidités identifiées</a:t>
            </a:r>
            <a:endParaRPr lang="en-GB" sz="1600" dirty="0"/>
          </a:p>
        </p:txBody>
      </p:sp>
      <p:pic>
        <p:nvPicPr>
          <p:cNvPr id="2" name="Image 1">
            <a:extLst>
              <a:ext uri="{FF2B5EF4-FFF2-40B4-BE49-F238E27FC236}">
                <a16:creationId xmlns:a16="http://schemas.microsoft.com/office/drawing/2014/main" id="{E4B5BF3C-6DB6-EC03-44C7-5E1F4212C2FA}"/>
              </a:ext>
            </a:extLst>
          </p:cNvPr>
          <p:cNvPicPr>
            <a:picLocks noChangeAspect="1"/>
          </p:cNvPicPr>
          <p:nvPr/>
        </p:nvPicPr>
        <p:blipFill>
          <a:blip r:embed="rId2"/>
          <a:stretch>
            <a:fillRect/>
          </a:stretch>
        </p:blipFill>
        <p:spPr>
          <a:xfrm>
            <a:off x="30310" y="6319228"/>
            <a:ext cx="1158340" cy="451143"/>
          </a:xfrm>
          <a:prstGeom prst="rect">
            <a:avLst/>
          </a:prstGeom>
        </p:spPr>
      </p:pic>
    </p:spTree>
    <p:extLst>
      <p:ext uri="{BB962C8B-B14F-4D97-AF65-F5344CB8AC3E}">
        <p14:creationId xmlns:p14="http://schemas.microsoft.com/office/powerpoint/2010/main" val="31816132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7D1F358-F041-B7DF-0F48-1926682BB88A}"/>
              </a:ext>
            </a:extLst>
          </p:cNvPr>
          <p:cNvSpPr>
            <a:spLocks noGrp="1"/>
          </p:cNvSpPr>
          <p:nvPr>
            <p:ph type="title" idx="10"/>
          </p:nvPr>
        </p:nvSpPr>
        <p:spPr/>
        <p:txBody>
          <a:bodyPr/>
          <a:lstStyle/>
          <a:p>
            <a:r>
              <a:rPr lang="fr-FR" dirty="0"/>
              <a:t>Suivi psychologique et soins de suivi</a:t>
            </a:r>
            <a:endParaRPr lang="en-GB" dirty="0"/>
          </a:p>
        </p:txBody>
      </p:sp>
      <p:sp>
        <p:nvSpPr>
          <p:cNvPr id="4" name="Text Placeholder 6">
            <a:extLst>
              <a:ext uri="{FF2B5EF4-FFF2-40B4-BE49-F238E27FC236}">
                <a16:creationId xmlns:a16="http://schemas.microsoft.com/office/drawing/2014/main" id="{C53F7987-EA9E-D86F-8210-847232AA93DD}"/>
              </a:ext>
            </a:extLst>
          </p:cNvPr>
          <p:cNvSpPr>
            <a:spLocks noGrp="1"/>
          </p:cNvSpPr>
          <p:nvPr>
            <p:ph type="body"/>
          </p:nvPr>
        </p:nvSpPr>
        <p:spPr>
          <a:xfrm>
            <a:off x="605760" y="1023104"/>
            <a:ext cx="5354280" cy="2251724"/>
          </a:xfrm>
        </p:spPr>
        <p:txBody>
          <a:bodyPr>
            <a:normAutofit/>
          </a:bodyPr>
          <a:lstStyle/>
          <a:p>
            <a:pPr marL="0" indent="0">
              <a:spcBef>
                <a:spcPts val="0"/>
              </a:spcBef>
              <a:spcAft>
                <a:spcPts val="600"/>
              </a:spcAft>
              <a:buNone/>
            </a:pPr>
            <a:r>
              <a:rPr lang="en-GB" sz="1600" dirty="0" err="1">
                <a:solidFill>
                  <a:srgbClr val="7A8C8E"/>
                </a:solidFill>
              </a:rPr>
              <a:t>Présentation</a:t>
            </a:r>
            <a:r>
              <a:rPr lang="en-GB" sz="1600" dirty="0">
                <a:solidFill>
                  <a:srgbClr val="7A8C8E"/>
                </a:solidFill>
              </a:rPr>
              <a:t> </a:t>
            </a:r>
            <a:r>
              <a:rPr lang="en-GB" sz="1600" dirty="0" err="1">
                <a:solidFill>
                  <a:srgbClr val="7A8C8E"/>
                </a:solidFill>
              </a:rPr>
              <a:t>clinique</a:t>
            </a:r>
            <a:endParaRPr lang="en-GB" sz="1600" dirty="0">
              <a:solidFill>
                <a:srgbClr val="7A8C8E"/>
              </a:solidFill>
            </a:endParaRPr>
          </a:p>
          <a:p>
            <a:pPr>
              <a:spcBef>
                <a:spcPts val="0"/>
              </a:spcBef>
              <a:spcAft>
                <a:spcPts val="600"/>
              </a:spcAft>
            </a:pPr>
            <a:r>
              <a:rPr lang="fr-FR" sz="1600" dirty="0"/>
              <a:t>L’état psychologique du patient et l’évolution au fil des années,
Impact des informations reçues (comorbidités)
Poids du regard des autres
Impact social et professionnel
Santé mentale des patients
Évolution des comorbidités</a:t>
            </a:r>
            <a:endParaRPr lang="en-GB" sz="1600" dirty="0"/>
          </a:p>
        </p:txBody>
      </p:sp>
      <p:sp>
        <p:nvSpPr>
          <p:cNvPr id="6" name="Text Placeholder 7">
            <a:extLst>
              <a:ext uri="{FF2B5EF4-FFF2-40B4-BE49-F238E27FC236}">
                <a16:creationId xmlns:a16="http://schemas.microsoft.com/office/drawing/2014/main" id="{B5F34B99-E7B3-421A-62EE-7BD5C3553DC8}"/>
              </a:ext>
            </a:extLst>
          </p:cNvPr>
          <p:cNvSpPr txBox="1">
            <a:spLocks/>
          </p:cNvSpPr>
          <p:nvPr/>
        </p:nvSpPr>
        <p:spPr>
          <a:xfrm>
            <a:off x="6231960" y="1023104"/>
            <a:ext cx="5354280" cy="2152706"/>
          </a:xfrm>
          <a:prstGeom prst="rect">
            <a:avLst/>
          </a:prstGeom>
        </p:spPr>
        <p:txBody>
          <a:bodyPr lIns="0" tIns="0" rIns="0" bIns="0">
            <a:normAutofit fontScale="8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spcAft>
                <a:spcPts val="600"/>
              </a:spcAft>
              <a:buNone/>
            </a:pPr>
            <a:r>
              <a:rPr lang="en-GB" sz="1800" dirty="0">
                <a:solidFill>
                  <a:srgbClr val="75BDA7"/>
                </a:solidFill>
              </a:rPr>
              <a:t>Actions </a:t>
            </a:r>
            <a:r>
              <a:rPr lang="en-GB" sz="1800" dirty="0" err="1">
                <a:solidFill>
                  <a:srgbClr val="75BDA7"/>
                </a:solidFill>
              </a:rPr>
              <a:t>nécessaires</a:t>
            </a:r>
            <a:endParaRPr lang="en-GB" sz="1800" dirty="0">
              <a:solidFill>
                <a:srgbClr val="75BDA7"/>
              </a:solidFill>
            </a:endParaRPr>
          </a:p>
          <a:p>
            <a:pPr>
              <a:spcBef>
                <a:spcPts val="0"/>
              </a:spcBef>
              <a:spcAft>
                <a:spcPts val="600"/>
              </a:spcAft>
            </a:pPr>
            <a:r>
              <a:rPr lang="fr-FR" sz="1800" dirty="0"/>
              <a:t>Prendre en compte les défis psychosociaux (école, travail, vie sociale)
Considération de la qualité de vie
Éducation à la santé de la peau
Impact environnemental et comportements « à risque » (tabac, régime, sports) 
Surveillance des comorbidités
 Crises d’épilepsie
Soutien psychosocial</a:t>
            </a:r>
            <a:endParaRPr lang="en-GB" sz="1800" dirty="0"/>
          </a:p>
        </p:txBody>
      </p:sp>
      <p:sp>
        <p:nvSpPr>
          <p:cNvPr id="7" name="Text Placeholder 8">
            <a:extLst>
              <a:ext uri="{FF2B5EF4-FFF2-40B4-BE49-F238E27FC236}">
                <a16:creationId xmlns:a16="http://schemas.microsoft.com/office/drawing/2014/main" id="{AB125696-CDAA-D896-22C3-D3994C511354}"/>
              </a:ext>
            </a:extLst>
          </p:cNvPr>
          <p:cNvSpPr txBox="1">
            <a:spLocks/>
          </p:cNvSpPr>
          <p:nvPr/>
        </p:nvSpPr>
        <p:spPr>
          <a:xfrm>
            <a:off x="609480" y="3682080"/>
            <a:ext cx="5354280" cy="2152706"/>
          </a:xfrm>
          <a:prstGeom prst="rect">
            <a:avLst/>
          </a:prstGeom>
        </p:spPr>
        <p:txBody>
          <a:bodyPr lIns="0" tIns="0" rIns="0" bIns="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spcAft>
                <a:spcPts val="600"/>
              </a:spcAft>
              <a:buFont typeface="Arial" panose="020B0604020202020204" pitchFamily="34" charset="0"/>
              <a:buNone/>
            </a:pPr>
            <a:r>
              <a:rPr lang="en-GB" sz="1600" dirty="0" err="1">
                <a:solidFill>
                  <a:srgbClr val="58B6C0"/>
                </a:solidFill>
              </a:rPr>
              <a:t>Besoins</a:t>
            </a:r>
            <a:r>
              <a:rPr lang="en-GB" sz="1600" dirty="0">
                <a:solidFill>
                  <a:srgbClr val="58B6C0"/>
                </a:solidFill>
              </a:rPr>
              <a:t> du Patient </a:t>
            </a:r>
          </a:p>
          <a:p>
            <a:pPr>
              <a:spcBef>
                <a:spcPts val="0"/>
              </a:spcBef>
              <a:spcAft>
                <a:spcPts val="600"/>
              </a:spcAft>
            </a:pPr>
            <a:r>
              <a:rPr lang="fr-FR" sz="1600" dirty="0"/>
              <a:t>Informations sur les différentes thérapies disponibles et soutien à l’estime de soi
Transition coordonnée enfant/adulte sans interruption dans le suivi
Amélioration de la qualité de vie à tous les niveaux (relationnel, professionnel, familial, intime, etc.)
Connaissance des outils/ressources disponibles à chaque âge de la vie (sports, activités sociales)
Carte d’urgence spécifique</a:t>
            </a:r>
            <a:endParaRPr lang="en-GB" sz="1600" dirty="0"/>
          </a:p>
        </p:txBody>
      </p:sp>
      <p:sp>
        <p:nvSpPr>
          <p:cNvPr id="8" name="Text Placeholder 9">
            <a:extLst>
              <a:ext uri="{FF2B5EF4-FFF2-40B4-BE49-F238E27FC236}">
                <a16:creationId xmlns:a16="http://schemas.microsoft.com/office/drawing/2014/main" id="{583F7916-FE04-CCEC-77A8-954DC78250BC}"/>
              </a:ext>
            </a:extLst>
          </p:cNvPr>
          <p:cNvSpPr txBox="1">
            <a:spLocks/>
          </p:cNvSpPr>
          <p:nvPr/>
        </p:nvSpPr>
        <p:spPr>
          <a:xfrm>
            <a:off x="6231960" y="3453480"/>
            <a:ext cx="5354280" cy="2756820"/>
          </a:xfrm>
          <a:prstGeom prst="rect">
            <a:avLst/>
          </a:prstGeom>
        </p:spPr>
        <p:txBody>
          <a:bodyPr lIns="0" tIns="0" rIns="0" bIns="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spcAft>
                <a:spcPts val="600"/>
              </a:spcAft>
              <a:buNone/>
            </a:pPr>
            <a:r>
              <a:rPr lang="en-GB" sz="1600" dirty="0">
                <a:solidFill>
                  <a:srgbClr val="00B0F0"/>
                </a:solidFill>
              </a:rPr>
              <a:t>Situation </a:t>
            </a:r>
            <a:r>
              <a:rPr lang="en-GB" sz="1600" dirty="0" err="1">
                <a:solidFill>
                  <a:srgbClr val="00B0F0"/>
                </a:solidFill>
              </a:rPr>
              <a:t>idéale</a:t>
            </a:r>
            <a:r>
              <a:rPr lang="en-GB" sz="1600" dirty="0">
                <a:solidFill>
                  <a:srgbClr val="00B0F0"/>
                </a:solidFill>
              </a:rPr>
              <a:t> et </a:t>
            </a:r>
            <a:r>
              <a:rPr lang="en-GB" sz="1600" dirty="0" err="1">
                <a:solidFill>
                  <a:srgbClr val="00B0F0"/>
                </a:solidFill>
              </a:rPr>
              <a:t>soutien</a:t>
            </a:r>
            <a:endParaRPr lang="en-GB" sz="1600" dirty="0">
              <a:solidFill>
                <a:srgbClr val="00B0F0"/>
              </a:solidFill>
            </a:endParaRPr>
          </a:p>
          <a:p>
            <a:pPr>
              <a:spcBef>
                <a:spcPts val="0"/>
              </a:spcBef>
              <a:spcAft>
                <a:spcPts val="600"/>
              </a:spcAft>
            </a:pPr>
            <a:r>
              <a:rPr lang="fr-FR" sz="1600" dirty="0"/>
              <a:t>Soutien à long terme dans l’acceptation et l’image de soi
Accès et couverture des différentes thérapies possibles
Environnement social informé
Soutien pour toute la famille
Accès à l’information dans sa propre langue
Psychothérapeutes experts de l’impact des maladies dermatologiques sur la qualité de vie et leur fardeau psychosocial</a:t>
            </a:r>
            <a:endParaRPr lang="en-GB" sz="1600" dirty="0"/>
          </a:p>
        </p:txBody>
      </p:sp>
      <p:pic>
        <p:nvPicPr>
          <p:cNvPr id="2" name="Image 1">
            <a:extLst>
              <a:ext uri="{FF2B5EF4-FFF2-40B4-BE49-F238E27FC236}">
                <a16:creationId xmlns:a16="http://schemas.microsoft.com/office/drawing/2014/main" id="{5C1E03F1-019E-7314-5030-107AF7EFA291}"/>
              </a:ext>
            </a:extLst>
          </p:cNvPr>
          <p:cNvPicPr>
            <a:picLocks noChangeAspect="1"/>
          </p:cNvPicPr>
          <p:nvPr/>
        </p:nvPicPr>
        <p:blipFill>
          <a:blip r:embed="rId2"/>
          <a:stretch>
            <a:fillRect/>
          </a:stretch>
        </p:blipFill>
        <p:spPr>
          <a:xfrm>
            <a:off x="30310" y="6284568"/>
            <a:ext cx="1158340" cy="451143"/>
          </a:xfrm>
          <a:prstGeom prst="rect">
            <a:avLst/>
          </a:prstGeom>
        </p:spPr>
      </p:pic>
    </p:spTree>
    <p:extLst>
      <p:ext uri="{BB962C8B-B14F-4D97-AF65-F5344CB8AC3E}">
        <p14:creationId xmlns:p14="http://schemas.microsoft.com/office/powerpoint/2010/main" val="13728899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7D1F358-F041-B7DF-0F48-1926682BB88A}"/>
              </a:ext>
            </a:extLst>
          </p:cNvPr>
          <p:cNvSpPr>
            <a:spLocks noGrp="1"/>
          </p:cNvSpPr>
          <p:nvPr>
            <p:ph type="title" idx="10"/>
          </p:nvPr>
        </p:nvSpPr>
        <p:spPr/>
        <p:txBody>
          <a:bodyPr/>
          <a:lstStyle/>
          <a:p>
            <a:r>
              <a:rPr lang="en-GB" dirty="0" err="1"/>
              <a:t>Risques</a:t>
            </a:r>
            <a:r>
              <a:rPr lang="en-GB" dirty="0"/>
              <a:t> </a:t>
            </a:r>
            <a:r>
              <a:rPr lang="en-GB" dirty="0" err="1"/>
              <a:t>Léthaux</a:t>
            </a:r>
            <a:endParaRPr lang="en-GB" dirty="0"/>
          </a:p>
        </p:txBody>
      </p:sp>
      <p:sp>
        <p:nvSpPr>
          <p:cNvPr id="4" name="Text Placeholder 6">
            <a:extLst>
              <a:ext uri="{FF2B5EF4-FFF2-40B4-BE49-F238E27FC236}">
                <a16:creationId xmlns:a16="http://schemas.microsoft.com/office/drawing/2014/main" id="{F4E8BC57-8C5B-3B24-CF73-02D1156C7445}"/>
              </a:ext>
            </a:extLst>
          </p:cNvPr>
          <p:cNvSpPr>
            <a:spLocks noGrp="1"/>
          </p:cNvSpPr>
          <p:nvPr>
            <p:ph type="body"/>
          </p:nvPr>
        </p:nvSpPr>
        <p:spPr>
          <a:xfrm>
            <a:off x="609480" y="1348654"/>
            <a:ext cx="5354280" cy="2152706"/>
          </a:xfrm>
        </p:spPr>
        <p:txBody>
          <a:bodyPr>
            <a:normAutofit/>
          </a:bodyPr>
          <a:lstStyle/>
          <a:p>
            <a:pPr marL="0" indent="0">
              <a:spcBef>
                <a:spcPts val="0"/>
              </a:spcBef>
              <a:spcAft>
                <a:spcPts val="600"/>
              </a:spcAft>
              <a:buNone/>
            </a:pPr>
            <a:r>
              <a:rPr lang="en-GB" sz="1600" dirty="0" err="1">
                <a:solidFill>
                  <a:srgbClr val="7A8C8E"/>
                </a:solidFill>
              </a:rPr>
              <a:t>Présentation</a:t>
            </a:r>
            <a:r>
              <a:rPr lang="en-GB" sz="1600" dirty="0">
                <a:solidFill>
                  <a:srgbClr val="7A8C8E"/>
                </a:solidFill>
              </a:rPr>
              <a:t> </a:t>
            </a:r>
            <a:r>
              <a:rPr lang="en-GB" sz="1600" dirty="0" err="1">
                <a:solidFill>
                  <a:srgbClr val="7A8C8E"/>
                </a:solidFill>
              </a:rPr>
              <a:t>clinique</a:t>
            </a:r>
            <a:endParaRPr lang="en-GB" sz="1600" dirty="0">
              <a:solidFill>
                <a:srgbClr val="7A8C8E"/>
              </a:solidFill>
            </a:endParaRPr>
          </a:p>
          <a:p>
            <a:pPr marL="0" indent="0">
              <a:spcBef>
                <a:spcPts val="0"/>
              </a:spcBef>
              <a:spcAft>
                <a:spcPts val="600"/>
              </a:spcAft>
              <a:buNone/>
            </a:pPr>
            <a:endParaRPr lang="en-GB" sz="1600" dirty="0">
              <a:solidFill>
                <a:srgbClr val="7A8C8E"/>
              </a:solidFill>
            </a:endParaRPr>
          </a:p>
          <a:p>
            <a:pPr>
              <a:spcBef>
                <a:spcPts val="0"/>
              </a:spcBef>
              <a:spcAft>
                <a:spcPts val="600"/>
              </a:spcAft>
            </a:pPr>
            <a:r>
              <a:rPr lang="fr-FR" sz="1600" dirty="0"/>
              <a:t>Pensées suicidaires
Rupture de l’interaction sociale
Solitude
Isolation</a:t>
            </a:r>
            <a:endParaRPr lang="en-GB" sz="1600" dirty="0"/>
          </a:p>
        </p:txBody>
      </p:sp>
      <p:sp>
        <p:nvSpPr>
          <p:cNvPr id="6" name="Text Placeholder 7">
            <a:extLst>
              <a:ext uri="{FF2B5EF4-FFF2-40B4-BE49-F238E27FC236}">
                <a16:creationId xmlns:a16="http://schemas.microsoft.com/office/drawing/2014/main" id="{3CF967AE-4412-41E6-0163-D0136FAA608B}"/>
              </a:ext>
            </a:extLst>
          </p:cNvPr>
          <p:cNvSpPr txBox="1">
            <a:spLocks/>
          </p:cNvSpPr>
          <p:nvPr/>
        </p:nvSpPr>
        <p:spPr>
          <a:xfrm>
            <a:off x="6231960" y="1348654"/>
            <a:ext cx="5354280" cy="2152706"/>
          </a:xfrm>
          <a:prstGeom prst="rect">
            <a:avLst/>
          </a:prstGeom>
        </p:spPr>
        <p:txBody>
          <a:bodyPr lIns="0" tIns="0" rIns="0" bIns="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spcAft>
                <a:spcPts val="600"/>
              </a:spcAft>
              <a:buNone/>
            </a:pPr>
            <a:r>
              <a:rPr lang="en-GB" sz="1600" dirty="0">
                <a:solidFill>
                  <a:srgbClr val="75BDA7"/>
                </a:solidFill>
              </a:rPr>
              <a:t>Actions </a:t>
            </a:r>
            <a:r>
              <a:rPr lang="en-GB" sz="1600" dirty="0" err="1">
                <a:solidFill>
                  <a:srgbClr val="75BDA7"/>
                </a:solidFill>
              </a:rPr>
              <a:t>nécessaires</a:t>
            </a:r>
            <a:endParaRPr lang="en-GB" sz="1600" dirty="0">
              <a:solidFill>
                <a:srgbClr val="75BDA7"/>
              </a:solidFill>
            </a:endParaRPr>
          </a:p>
          <a:p>
            <a:pPr marL="0" indent="0">
              <a:spcBef>
                <a:spcPts val="0"/>
              </a:spcBef>
              <a:spcAft>
                <a:spcPts val="600"/>
              </a:spcAft>
              <a:buNone/>
            </a:pPr>
            <a:endParaRPr lang="en-GB" sz="1600" dirty="0">
              <a:solidFill>
                <a:srgbClr val="75BDA7"/>
              </a:solidFill>
            </a:endParaRPr>
          </a:p>
          <a:p>
            <a:pPr>
              <a:spcBef>
                <a:spcPts val="0"/>
              </a:spcBef>
              <a:spcAft>
                <a:spcPts val="600"/>
              </a:spcAft>
            </a:pPr>
            <a:r>
              <a:rPr lang="fr-FR" sz="1600" dirty="0" err="1"/>
              <a:t>Etre</a:t>
            </a:r>
            <a:r>
              <a:rPr lang="fr-FR" sz="1600" dirty="0"/>
              <a:t> attentif à l’impact psychologique de la maladie
S’assurer que le patient est bien pris en charge</a:t>
            </a:r>
            <a:endParaRPr lang="en-GB" sz="1600" dirty="0"/>
          </a:p>
        </p:txBody>
      </p:sp>
      <p:sp>
        <p:nvSpPr>
          <p:cNvPr id="7" name="Text Placeholder 8">
            <a:extLst>
              <a:ext uri="{FF2B5EF4-FFF2-40B4-BE49-F238E27FC236}">
                <a16:creationId xmlns:a16="http://schemas.microsoft.com/office/drawing/2014/main" id="{8F876E0F-FF12-80F6-F495-9032F8EC325A}"/>
              </a:ext>
            </a:extLst>
          </p:cNvPr>
          <p:cNvSpPr txBox="1">
            <a:spLocks/>
          </p:cNvSpPr>
          <p:nvPr/>
        </p:nvSpPr>
        <p:spPr>
          <a:xfrm>
            <a:off x="609480" y="3682080"/>
            <a:ext cx="5354280" cy="2152706"/>
          </a:xfrm>
          <a:prstGeom prst="rect">
            <a:avLst/>
          </a:prstGeom>
        </p:spPr>
        <p:txBody>
          <a:bodyPr lIns="0" tIns="0" rIns="0" bIns="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spcAft>
                <a:spcPts val="600"/>
              </a:spcAft>
              <a:buNone/>
            </a:pPr>
            <a:r>
              <a:rPr lang="en-GB" sz="1600" dirty="0" err="1">
                <a:solidFill>
                  <a:srgbClr val="58B6C0"/>
                </a:solidFill>
              </a:rPr>
              <a:t>Besoins</a:t>
            </a:r>
            <a:r>
              <a:rPr lang="en-GB" sz="1600" dirty="0">
                <a:solidFill>
                  <a:srgbClr val="58B6C0"/>
                </a:solidFill>
              </a:rPr>
              <a:t> des patients</a:t>
            </a:r>
          </a:p>
          <a:p>
            <a:pPr marL="0" indent="0">
              <a:spcBef>
                <a:spcPts val="0"/>
              </a:spcBef>
              <a:spcAft>
                <a:spcPts val="600"/>
              </a:spcAft>
              <a:buNone/>
            </a:pPr>
            <a:endParaRPr lang="en-GB" sz="1600" dirty="0">
              <a:solidFill>
                <a:srgbClr val="58B6C0"/>
              </a:solidFill>
            </a:endParaRPr>
          </a:p>
          <a:p>
            <a:pPr>
              <a:spcBef>
                <a:spcPts val="0"/>
              </a:spcBef>
              <a:spcAft>
                <a:spcPts val="600"/>
              </a:spcAft>
            </a:pPr>
            <a:r>
              <a:rPr lang="fr-FR" sz="1600" dirty="0"/>
              <a:t>Soutien et soins appropriés
Soutien pour le patient et ceux qui l’entourent
Conseillers spécialement formés</a:t>
            </a:r>
            <a:endParaRPr lang="en-GB" sz="1600" dirty="0"/>
          </a:p>
        </p:txBody>
      </p:sp>
      <p:sp>
        <p:nvSpPr>
          <p:cNvPr id="8" name="Text Placeholder 9">
            <a:extLst>
              <a:ext uri="{FF2B5EF4-FFF2-40B4-BE49-F238E27FC236}">
                <a16:creationId xmlns:a16="http://schemas.microsoft.com/office/drawing/2014/main" id="{1E2DB24B-FEC6-580C-AED0-E37AAAAE5D85}"/>
              </a:ext>
            </a:extLst>
          </p:cNvPr>
          <p:cNvSpPr txBox="1">
            <a:spLocks/>
          </p:cNvSpPr>
          <p:nvPr/>
        </p:nvSpPr>
        <p:spPr>
          <a:xfrm>
            <a:off x="6228242" y="3682080"/>
            <a:ext cx="5354280" cy="2152706"/>
          </a:xfrm>
          <a:prstGeom prst="rect">
            <a:avLst/>
          </a:prstGeom>
        </p:spPr>
        <p:txBody>
          <a:bodyPr lIns="0" tIns="0" rIns="0" bIns="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spcAft>
                <a:spcPts val="600"/>
              </a:spcAft>
              <a:buNone/>
            </a:pPr>
            <a:r>
              <a:rPr lang="en-GB" sz="1600" dirty="0">
                <a:solidFill>
                  <a:srgbClr val="00B0F0"/>
                </a:solidFill>
              </a:rPr>
              <a:t>Situation </a:t>
            </a:r>
            <a:r>
              <a:rPr lang="en-GB" sz="1600" dirty="0" err="1">
                <a:solidFill>
                  <a:srgbClr val="00B0F0"/>
                </a:solidFill>
              </a:rPr>
              <a:t>idéale</a:t>
            </a:r>
            <a:r>
              <a:rPr lang="en-GB" sz="1600" dirty="0">
                <a:solidFill>
                  <a:srgbClr val="00B0F0"/>
                </a:solidFill>
              </a:rPr>
              <a:t> et </a:t>
            </a:r>
            <a:r>
              <a:rPr lang="en-GB" sz="1600" dirty="0" err="1">
                <a:solidFill>
                  <a:srgbClr val="00B0F0"/>
                </a:solidFill>
              </a:rPr>
              <a:t>soutien</a:t>
            </a:r>
            <a:endParaRPr lang="en-GB" sz="1600" dirty="0">
              <a:solidFill>
                <a:srgbClr val="00B0F0"/>
              </a:solidFill>
            </a:endParaRPr>
          </a:p>
          <a:p>
            <a:pPr marL="0" indent="0">
              <a:spcBef>
                <a:spcPts val="0"/>
              </a:spcBef>
              <a:spcAft>
                <a:spcPts val="600"/>
              </a:spcAft>
              <a:buNone/>
            </a:pPr>
            <a:endParaRPr lang="en-GB" sz="1600" dirty="0">
              <a:solidFill>
                <a:srgbClr val="00B0F0"/>
              </a:solidFill>
            </a:endParaRPr>
          </a:p>
          <a:p>
            <a:pPr>
              <a:spcBef>
                <a:spcPts val="0"/>
              </a:spcBef>
              <a:spcAft>
                <a:spcPts val="600"/>
              </a:spcAft>
            </a:pPr>
            <a:r>
              <a:rPr lang="fr-FR" sz="1600" dirty="0"/>
              <a:t>Connexion avec des services/experts spécialisés
Soutien régulier de pairs experts
Soutien de la part de proches</a:t>
            </a:r>
            <a:endParaRPr lang="en-GB" sz="1600" dirty="0"/>
          </a:p>
        </p:txBody>
      </p:sp>
      <p:pic>
        <p:nvPicPr>
          <p:cNvPr id="12" name="Image 11">
            <a:extLst>
              <a:ext uri="{FF2B5EF4-FFF2-40B4-BE49-F238E27FC236}">
                <a16:creationId xmlns:a16="http://schemas.microsoft.com/office/drawing/2014/main" id="{A0FEA24D-E67D-1DA9-F0F2-53FE0F64B831}"/>
              </a:ext>
            </a:extLst>
          </p:cNvPr>
          <p:cNvPicPr>
            <a:picLocks noChangeAspect="1"/>
          </p:cNvPicPr>
          <p:nvPr/>
        </p:nvPicPr>
        <p:blipFill>
          <a:blip r:embed="rId2"/>
          <a:stretch>
            <a:fillRect/>
          </a:stretch>
        </p:blipFill>
        <p:spPr>
          <a:xfrm>
            <a:off x="30310" y="6244339"/>
            <a:ext cx="1158340" cy="451143"/>
          </a:xfrm>
          <a:prstGeom prst="rect">
            <a:avLst/>
          </a:prstGeom>
        </p:spPr>
      </p:pic>
    </p:spTree>
    <p:extLst>
      <p:ext uri="{BB962C8B-B14F-4D97-AF65-F5344CB8AC3E}">
        <p14:creationId xmlns:p14="http://schemas.microsoft.com/office/powerpoint/2010/main" val="336067332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00ACCD"/>
      </a:accent1>
      <a:accent2>
        <a:srgbClr val="00519C"/>
      </a:accent2>
      <a:accent3>
        <a:srgbClr val="55BE8C"/>
      </a:accent3>
      <a:accent4>
        <a:srgbClr val="FFC000"/>
      </a:accent4>
      <a:accent5>
        <a:srgbClr val="5B9BD5"/>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1627</TotalTime>
  <Words>1474</Words>
  <Application>Microsoft Office PowerPoint</Application>
  <PresentationFormat>Grand écran</PresentationFormat>
  <Paragraphs>119</Paragraphs>
  <Slides>10</Slides>
  <Notes>0</Notes>
  <HiddenSlides>0</HiddenSlides>
  <MMClips>0</MMClips>
  <ScaleCrop>false</ScaleCrop>
  <HeadingPairs>
    <vt:vector size="6" baseType="variant">
      <vt:variant>
        <vt:lpstr>Polices utilisées</vt:lpstr>
      </vt:variant>
      <vt:variant>
        <vt:i4>10</vt:i4>
      </vt:variant>
      <vt:variant>
        <vt:lpstr>Thème</vt:lpstr>
      </vt:variant>
      <vt:variant>
        <vt:i4>1</vt:i4>
      </vt:variant>
      <vt:variant>
        <vt:lpstr>Titres des diapositives</vt:lpstr>
      </vt:variant>
      <vt:variant>
        <vt:i4>10</vt:i4>
      </vt:variant>
    </vt:vector>
  </HeadingPairs>
  <TitlesOfParts>
    <vt:vector size="21" baseType="lpstr">
      <vt:lpstr>Andika</vt:lpstr>
      <vt:lpstr>Arial</vt:lpstr>
      <vt:lpstr>Calibri</vt:lpstr>
      <vt:lpstr>Franklin Gothic Book</vt:lpstr>
      <vt:lpstr>Lato Light</vt:lpstr>
      <vt:lpstr>Poppins</vt:lpstr>
      <vt:lpstr>Symbol</vt:lpstr>
      <vt:lpstr>Tahoma</vt:lpstr>
      <vt:lpstr>Times New Roman</vt:lpstr>
      <vt:lpstr>Wingdings</vt:lpstr>
      <vt:lpstr>Office Theme</vt:lpstr>
      <vt:lpstr>ERN Parcours du Patient</vt:lpstr>
      <vt:lpstr>Aperçu du Parcours du Patient</vt:lpstr>
      <vt:lpstr>Prédiagnostic et premiers symptômes</vt:lpstr>
      <vt:lpstr>Diagnostic</vt:lpstr>
      <vt:lpstr>Comorbidités</vt:lpstr>
      <vt:lpstr>Traitement(s)</vt:lpstr>
      <vt:lpstr>Planning Familial</vt:lpstr>
      <vt:lpstr>Suivi psychologique et soins de suivi</vt:lpstr>
      <vt:lpstr>Risques Léthaux</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Jen Tidman</dc:creator>
  <dc:description/>
  <cp:lastModifiedBy>marie-claude Boiteux</cp:lastModifiedBy>
  <cp:revision>39</cp:revision>
  <cp:lastPrinted>2025-09-11T14:45:35Z</cp:lastPrinted>
  <dcterms:created xsi:type="dcterms:W3CDTF">2022-09-06T15:17:20Z</dcterms:created>
  <dcterms:modified xsi:type="dcterms:W3CDTF">2026-01-28T13:33:18Z</dcterms:modified>
  <dc:language>en-GB</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3" name="ContentTypeId">
    <vt:lpwstr>0x010100D826D81C5FE4E64D8D994B410E4529C3</vt:lpwstr>
  </property>
  <property fmtid="{D5CDD505-2E9C-101B-9397-08002B2CF9AE}" pid="4" name="HiddenSlides">
    <vt:i4>0</vt:i4>
  </property>
  <property fmtid="{D5CDD505-2E9C-101B-9397-08002B2CF9AE}" pid="5" name="HyperlinksChanged">
    <vt:bool>false</vt:bool>
  </property>
  <property fmtid="{D5CDD505-2E9C-101B-9397-08002B2CF9AE}" pid="6" name="LinksUpToDate">
    <vt:bool>false</vt:bool>
  </property>
  <property fmtid="{D5CDD505-2E9C-101B-9397-08002B2CF9AE}" pid="7" name="MMClips">
    <vt:i4>0</vt:i4>
  </property>
  <property fmtid="{D5CDD505-2E9C-101B-9397-08002B2CF9AE}" pid="8" name="Notes">
    <vt:i4>0</vt:i4>
  </property>
  <property fmtid="{D5CDD505-2E9C-101B-9397-08002B2CF9AE}" pid="9" name="PresentationFormat">
    <vt:lpwstr>Widescreen</vt:lpwstr>
  </property>
  <property fmtid="{D5CDD505-2E9C-101B-9397-08002B2CF9AE}" pid="10" name="ScaleCrop">
    <vt:bool>false</vt:bool>
  </property>
  <property fmtid="{D5CDD505-2E9C-101B-9397-08002B2CF9AE}" pid="11" name="ShareDoc">
    <vt:bool>false</vt:bool>
  </property>
  <property fmtid="{D5CDD505-2E9C-101B-9397-08002B2CF9AE}" pid="12" name="Slides">
    <vt:i4>7</vt:i4>
  </property>
</Properties>
</file>