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767" r:id="rId2"/>
    <p:sldId id="768" r:id="rId3"/>
    <p:sldId id="769" r:id="rId4"/>
    <p:sldId id="776" r:id="rId5"/>
    <p:sldId id="770" r:id="rId6"/>
    <p:sldId id="771" r:id="rId7"/>
    <p:sldId id="772" r:id="rId8"/>
    <p:sldId id="773" r:id="rId9"/>
    <p:sldId id="774" r:id="rId10"/>
    <p:sldId id="258" r:id="rId11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BE8C"/>
    <a:srgbClr val="00519C"/>
    <a:srgbClr val="0D3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84"/>
    <p:restoredTop sz="96327"/>
  </p:normalViewPr>
  <p:slideViewPr>
    <p:cSldViewPr snapToGrid="0">
      <p:cViewPr varScale="1">
        <p:scale>
          <a:sx n="74" d="100"/>
          <a:sy n="74" d="100"/>
        </p:scale>
        <p:origin x="6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88" y="1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/>
          <a:lstStyle>
            <a:lvl1pPr algn="r">
              <a:defRPr sz="1100"/>
            </a:lvl1pPr>
          </a:lstStyle>
          <a:p>
            <a:fld id="{DC4737D0-68ED-48CC-8735-6E485A17600D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180" tIns="42090" rIns="84180" bIns="4209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512" y="4786040"/>
            <a:ext cx="5486976" cy="3916253"/>
          </a:xfrm>
          <a:prstGeom prst="rect">
            <a:avLst/>
          </a:prstGeom>
        </p:spPr>
        <p:txBody>
          <a:bodyPr vert="horz" lIns="84180" tIns="42090" rIns="84180" bIns="420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558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88" y="9446558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 anchor="b"/>
          <a:lstStyle>
            <a:lvl1pPr algn="r">
              <a:defRPr sz="1100"/>
            </a:lvl1pPr>
          </a:lstStyle>
          <a:p>
            <a:fld id="{D61BFAF6-75E2-42BB-9FCB-C9EAF4F4B3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66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109724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59942B1E-A55B-BFD1-EE3B-F09546C7319D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92E16A1-B04F-5181-B670-E489A7D5436E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 dirty="0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31964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802980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7CC9A081-45B1-1CA6-BB7A-278C7DB36CD9}"/>
              </a:ext>
            </a:extLst>
          </p:cNvPr>
          <p:cNvSpPr txBox="1">
            <a:spLocks/>
          </p:cNvSpPr>
          <p:nvPr userDrawn="1"/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>
                <a:solidFill>
                  <a:srgbClr val="55BE8C"/>
                </a:solidFill>
              </a:defRPr>
            </a:lvl1pPr>
          </a:lstStyle>
          <a:p>
            <a:r>
              <a:rPr lang="en-GB" sz="1800" b="0" strike="noStrike" spc="-1" dirty="0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3200" b="0" strike="noStrike" spc="-1">
                <a:latin typeface="Arial"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1097244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DA398F7C-9FBD-11B6-A9C5-AB64EBD2705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FC3F315E-A2FB-AE08-FFCD-36CF73B48646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4B16051-FC35-821D-E7E2-A525AD26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299880" y="999000"/>
            <a:ext cx="9143640" cy="2391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3200" b="0" strike="noStrike" spc="-1">
                <a:latin typeface="Arial"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362912"/>
            <a:ext cx="5354280" cy="201870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563092"/>
            <a:ext cx="5354280" cy="201870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65960D91-D829-A00E-F1B6-92933535B3A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345377"/>
            <a:ext cx="5354280" cy="423642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18301" y="1345377"/>
            <a:ext cx="5354280" cy="202043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558490"/>
            <a:ext cx="5354280" cy="202043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CB517FA-4F18-0AA4-D747-21AFFAB1F6B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351440"/>
            <a:ext cx="5354280" cy="2149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18303" y="1351440"/>
            <a:ext cx="5354280" cy="214713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79"/>
            <a:ext cx="10972440" cy="214713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F4BD4EC-8899-F6A6-5547-A5B8ECF11782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stomShape 1"/>
          <p:cNvSpPr/>
          <p:nvPr/>
        </p:nvSpPr>
        <p:spPr>
          <a:xfrm>
            <a:off x="299880" y="6301080"/>
            <a:ext cx="833181" cy="4071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900" b="0" strike="noStrike" spc="-1" dirty="0">
                <a:solidFill>
                  <a:srgbClr val="FFFFFF"/>
                </a:solidFill>
                <a:latin typeface="Franklin Gothic Book"/>
              </a:rPr>
              <a:t>Your ERN logo here</a:t>
            </a:r>
            <a:endParaRPr lang="en-GB" sz="900" b="0" strike="noStrike" spc="-1" dirty="0">
              <a:latin typeface="Arial"/>
            </a:endParaRPr>
          </a:p>
        </p:txBody>
      </p:sp>
      <p:sp>
        <p:nvSpPr>
          <p:cNvPr id="14" name="CustomShape 2"/>
          <p:cNvSpPr/>
          <p:nvPr/>
        </p:nvSpPr>
        <p:spPr>
          <a:xfrm>
            <a:off x="0" y="-1800"/>
            <a:ext cx="12191760" cy="45360"/>
          </a:xfrm>
          <a:prstGeom prst="rect">
            <a:avLst/>
          </a:prstGeom>
          <a:solidFill>
            <a:schemeClr val="accent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" name="CustomShape 3"/>
          <p:cNvSpPr/>
          <p:nvPr/>
        </p:nvSpPr>
        <p:spPr>
          <a:xfrm>
            <a:off x="0" y="6824160"/>
            <a:ext cx="12191760" cy="45360"/>
          </a:xfrm>
          <a:prstGeom prst="rect">
            <a:avLst/>
          </a:prstGeom>
          <a:solidFill>
            <a:schemeClr val="accent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317880" y="268137"/>
            <a:ext cx="9143640" cy="5623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GB" sz="4000" b="0" strike="noStrike" cap="small" spc="-1" dirty="0">
                <a:solidFill>
                  <a:srgbClr val="55BE8C"/>
                </a:solidFill>
                <a:latin typeface="Andika"/>
              </a:rPr>
              <a:t>Click to edit Master title style</a:t>
            </a:r>
            <a:endParaRPr lang="en-US" sz="4000" b="0" strike="noStrike" spc="-1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dt"/>
          </p:nvPr>
        </p:nvSpPr>
        <p:spPr>
          <a:xfrm>
            <a:off x="10204200" y="6351840"/>
            <a:ext cx="10530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59B104F-0EEB-4D45-81A3-92E3C2E7AE89}" type="datetime3">
              <a:rPr lang="en-GB" sz="1000" b="0" strike="noStrike" spc="-1">
                <a:solidFill>
                  <a:srgbClr val="8B8B8B"/>
                </a:solidFill>
                <a:latin typeface="Franklin Gothic Book"/>
              </a:rPr>
              <a:t>28 January, 2026</a:t>
            </a:fld>
            <a:endParaRPr lang="en-GB" sz="1000" b="0" strike="noStrike" spc="-1"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ftr"/>
          </p:nvPr>
        </p:nvSpPr>
        <p:spPr>
          <a:xfrm>
            <a:off x="3959280" y="6356520"/>
            <a:ext cx="62157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800" b="0" strike="noStrike" spc="-1">
                <a:solidFill>
                  <a:srgbClr val="8B8B8B"/>
                </a:solidFill>
                <a:latin typeface="Tahoma"/>
                <a:ea typeface="Tahoma"/>
              </a:rPr>
              <a:t>This presentation is owned by the ERN and may contain information that is confidential, proprietary or otherwise legally protected.</a:t>
            </a:r>
            <a:endParaRPr lang="en-GB" sz="800" b="0" strike="noStrike" spc="-1">
              <a:latin typeface="Times New Roman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sldNum"/>
          </p:nvPr>
        </p:nvSpPr>
        <p:spPr>
          <a:xfrm>
            <a:off x="11065680" y="6356520"/>
            <a:ext cx="7182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F75B1C4-F252-4660-A6F2-92D227ADE806}" type="slidenum">
              <a:rPr lang="en-GB" sz="1000" b="1" strike="noStrike" spc="-1">
                <a:solidFill>
                  <a:srgbClr val="8B8B8B"/>
                </a:solidFill>
                <a:latin typeface="Tahoma"/>
                <a:ea typeface="Tahoma"/>
              </a:rPr>
              <a:t>‹N°›</a:t>
            </a:fld>
            <a:endParaRPr lang="en-GB" sz="1000" b="0" strike="noStrike" spc="-1">
              <a:latin typeface="Times New Roman"/>
            </a:endParaRPr>
          </a:p>
        </p:txBody>
      </p:sp>
      <p:pic>
        <p:nvPicPr>
          <p:cNvPr id="8" name="Picture 8"/>
          <p:cNvPicPr/>
          <p:nvPr/>
        </p:nvPicPr>
        <p:blipFill>
          <a:blip r:embed="rId14"/>
          <a:stretch/>
        </p:blipFill>
        <p:spPr>
          <a:xfrm>
            <a:off x="10444680" y="136440"/>
            <a:ext cx="1625400" cy="748800"/>
          </a:xfrm>
          <a:prstGeom prst="rect">
            <a:avLst/>
          </a:prstGeom>
          <a:ln>
            <a:noFill/>
          </a:ln>
        </p:spPr>
      </p:pic>
      <p:pic>
        <p:nvPicPr>
          <p:cNvPr id="9" name="Picture 9"/>
          <p:cNvPicPr/>
          <p:nvPr/>
        </p:nvPicPr>
        <p:blipFill>
          <a:blip r:embed="rId15"/>
          <a:srcRect l="24584" t="18706" r="25098" b="19275"/>
          <a:stretch/>
        </p:blipFill>
        <p:spPr>
          <a:xfrm>
            <a:off x="1268201" y="6301080"/>
            <a:ext cx="625117" cy="407160"/>
          </a:xfrm>
          <a:prstGeom prst="rect">
            <a:avLst/>
          </a:prstGeom>
          <a:ln>
            <a:noFill/>
          </a:ln>
        </p:spPr>
      </p:pic>
      <p:sp>
        <p:nvSpPr>
          <p:cNvPr id="10" name="CustomShape 8"/>
          <p:cNvSpPr/>
          <p:nvPr/>
        </p:nvSpPr>
        <p:spPr>
          <a:xfrm>
            <a:off x="1941594" y="6301080"/>
            <a:ext cx="1725945" cy="4146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1200" b="0" strike="noStrike" spc="-1" dirty="0">
                <a:solidFill>
                  <a:srgbClr val="8B8B8B"/>
                </a:solidFill>
                <a:latin typeface="Tahoma"/>
                <a:ea typeface="Tahoma"/>
              </a:rPr>
              <a:t>Co-funded by the EU</a:t>
            </a:r>
            <a:endParaRPr lang="en-GB" sz="1200" b="0" strike="noStrike" spc="-1" dirty="0">
              <a:latin typeface="Arial"/>
            </a:endParaRPr>
          </a:p>
        </p:txBody>
      </p:sp>
      <p:sp>
        <p:nvSpPr>
          <p:cNvPr id="12" name="PlaceHolder 1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98BD"/>
                </a:solidFill>
                <a:latin typeface="Tahom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Tahom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Seventh Outline Level</a:t>
            </a:r>
          </a:p>
        </p:txBody>
      </p:sp>
      <p:sp>
        <p:nvSpPr>
          <p:cNvPr id="15" name="CustomShape 8">
            <a:extLst>
              <a:ext uri="{FF2B5EF4-FFF2-40B4-BE49-F238E27FC236}">
                <a16:creationId xmlns:a16="http://schemas.microsoft.com/office/drawing/2014/main" id="{F9D4B5C2-094C-2CCF-0EBC-55B5D00EB620}"/>
              </a:ext>
            </a:extLst>
          </p:cNvPr>
          <p:cNvSpPr/>
          <p:nvPr userDrawn="1"/>
        </p:nvSpPr>
        <p:spPr>
          <a:xfrm>
            <a:off x="0" y="306360"/>
            <a:ext cx="317880" cy="430200"/>
          </a:xfrm>
          <a:prstGeom prst="rect">
            <a:avLst/>
          </a:prstGeom>
          <a:solidFill>
            <a:srgbClr val="093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48D5-26E4-CC6E-2D4D-4B02E660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ERN </a:t>
            </a:r>
            <a:r>
              <a:rPr lang="en-GB" dirty="0" err="1"/>
              <a:t>Parcours</a:t>
            </a:r>
            <a:r>
              <a:rPr lang="en-GB" dirty="0"/>
              <a:t> du Patient </a:t>
            </a:r>
          </a:p>
        </p:txBody>
      </p:sp>
      <p:sp>
        <p:nvSpPr>
          <p:cNvPr id="4" name="TextShape 2">
            <a:extLst>
              <a:ext uri="{FF2B5EF4-FFF2-40B4-BE49-F238E27FC236}">
                <a16:creationId xmlns:a16="http://schemas.microsoft.com/office/drawing/2014/main" id="{1BD21410-86A2-E61B-3641-D2ED918D2AC0}"/>
              </a:ext>
            </a:extLst>
          </p:cNvPr>
          <p:cNvSpPr txBox="1"/>
          <p:nvPr/>
        </p:nvSpPr>
        <p:spPr>
          <a:xfrm>
            <a:off x="299880" y="1948008"/>
            <a:ext cx="11587320" cy="45561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2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CUTIS </a:t>
            </a:r>
            <a:r>
              <a:rPr lang="en-GB" sz="2800" b="1" spc="-1" dirty="0">
                <a:solidFill>
                  <a:srgbClr val="093A7D"/>
                </a:solidFill>
                <a:latin typeface="Tahoma"/>
                <a:ea typeface="Tahoma"/>
              </a:rPr>
              <a:t>LAXA CONGENITALE avec </a:t>
            </a:r>
            <a:r>
              <a:rPr lang="en-GB" sz="2800" b="1" spc="-1" dirty="0" err="1">
                <a:solidFill>
                  <a:srgbClr val="093A7D"/>
                </a:solidFill>
                <a:latin typeface="Tahoma"/>
                <a:ea typeface="Tahoma"/>
              </a:rPr>
              <a:t>symptômes</a:t>
            </a:r>
            <a:r>
              <a:rPr lang="en-GB" sz="2800" b="1" spc="-1" dirty="0">
                <a:solidFill>
                  <a:srgbClr val="093A7D"/>
                </a:solidFill>
                <a:latin typeface="Tahoma"/>
                <a:ea typeface="Tahoma"/>
              </a:rPr>
              <a:t>  </a:t>
            </a:r>
            <a:r>
              <a:rPr lang="en-GB" sz="2800" b="1" strike="noStrike" spc="-1" dirty="0" err="1">
                <a:solidFill>
                  <a:srgbClr val="093A7D"/>
                </a:solidFill>
                <a:latin typeface="Tahoma"/>
                <a:ea typeface="Tahoma"/>
              </a:rPr>
              <a:t>Cardiovasculaires</a:t>
            </a:r>
            <a:r>
              <a:rPr lang="en-GB" sz="2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  et </a:t>
            </a:r>
            <a:r>
              <a:rPr lang="en-GB" sz="2800" b="1" strike="noStrike" spc="-1" dirty="0" err="1">
                <a:solidFill>
                  <a:srgbClr val="093A7D"/>
                </a:solidFill>
                <a:latin typeface="Tahoma"/>
                <a:ea typeface="Tahoma"/>
              </a:rPr>
              <a:t>pulmonaires</a:t>
            </a:r>
            <a:endParaRPr lang="en-GB" sz="2800" b="1" strike="noStrike" spc="-1" dirty="0">
              <a:latin typeface="Arial"/>
            </a:endParaRPr>
          </a:p>
        </p:txBody>
      </p:sp>
      <p:sp>
        <p:nvSpPr>
          <p:cNvPr id="5" name="CustomShape 3">
            <a:extLst>
              <a:ext uri="{FF2B5EF4-FFF2-40B4-BE49-F238E27FC236}">
                <a16:creationId xmlns:a16="http://schemas.microsoft.com/office/drawing/2014/main" id="{0C688818-B6E6-C3ED-51B4-308CEB0B840E}"/>
              </a:ext>
            </a:extLst>
          </p:cNvPr>
          <p:cNvSpPr/>
          <p:nvPr/>
        </p:nvSpPr>
        <p:spPr>
          <a:xfrm>
            <a:off x="294591" y="3429000"/>
            <a:ext cx="9143640" cy="112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GB" b="1" i="1" spc="-1" dirty="0">
                <a:solidFill>
                  <a:srgbClr val="093A7D"/>
                </a:solidFill>
                <a:latin typeface="Tahoma"/>
                <a:ea typeface="Tahoma"/>
              </a:rPr>
              <a:t>2025</a:t>
            </a:r>
            <a:endParaRPr lang="en-GB" sz="1800" b="1" strike="noStrike" spc="-1" dirty="0">
              <a:latin typeface="Arial"/>
            </a:endParaRPr>
          </a:p>
        </p:txBody>
      </p:sp>
      <p:pic>
        <p:nvPicPr>
          <p:cNvPr id="3" name="Image 2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974CB839-8A83-4124-4EFB-5933F1F78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086" y="300009"/>
            <a:ext cx="1675130" cy="512445"/>
          </a:xfrm>
          <a:prstGeom prst="rect">
            <a:avLst/>
          </a:prstGeom>
        </p:spPr>
      </p:pic>
      <p:pic>
        <p:nvPicPr>
          <p:cNvPr id="6" name="Image 5" descr="Une image contenant texte, Polic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F10445C0-D635-796C-2379-145E324143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538" y="356669"/>
            <a:ext cx="790575" cy="422275"/>
          </a:xfrm>
          <a:prstGeom prst="rect">
            <a:avLst/>
          </a:prstGeom>
        </p:spPr>
      </p:pic>
      <p:pic>
        <p:nvPicPr>
          <p:cNvPr id="7" name="Image 6" descr="Une image contenant graphisme, texte, Graphique&#10;&#10;Le contenu généré par l’IA peut être incorrect.">
            <a:extLst>
              <a:ext uri="{FF2B5EF4-FFF2-40B4-BE49-F238E27FC236}">
                <a16:creationId xmlns:a16="http://schemas.microsoft.com/office/drawing/2014/main" id="{6455084F-0C49-3421-BCCD-61B49CF6D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969" y="337474"/>
            <a:ext cx="1685925" cy="47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13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1">
            <a:extLst>
              <a:ext uri="{FF2B5EF4-FFF2-40B4-BE49-F238E27FC236}">
                <a16:creationId xmlns:a16="http://schemas.microsoft.com/office/drawing/2014/main" id="{D8BD09A5-330E-9946-933E-EE497AA71754}"/>
              </a:ext>
            </a:extLst>
          </p:cNvPr>
          <p:cNvSpPr txBox="1"/>
          <p:nvPr/>
        </p:nvSpPr>
        <p:spPr>
          <a:xfrm>
            <a:off x="458907" y="178894"/>
            <a:ext cx="10076992" cy="69557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GB" sz="4800" b="1" spc="-1">
                <a:solidFill>
                  <a:srgbClr val="55BE8C"/>
                </a:solidFill>
                <a:latin typeface="Andika"/>
              </a:rPr>
              <a:t>Informations complémentaires</a:t>
            </a:r>
            <a:endParaRPr lang="en-US" sz="4800" b="1" strike="noStrike" spc="-1" dirty="0">
              <a:solidFill>
                <a:srgbClr val="55BE8C"/>
              </a:solidFill>
              <a:latin typeface="Franklin Gothic Book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47A9127B-9DF4-7EC7-7F02-AC880E6707A1}"/>
              </a:ext>
            </a:extLst>
          </p:cNvPr>
          <p:cNvSpPr/>
          <p:nvPr/>
        </p:nvSpPr>
        <p:spPr>
          <a:xfrm>
            <a:off x="280002" y="4931781"/>
            <a:ext cx="9143640" cy="112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Contact: Marie-Claude Boiteux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Email: </a:t>
            </a:r>
            <a:r>
              <a:rPr lang="en-GB" sz="1800" b="1" strike="noStrike" spc="-1" dirty="0" err="1">
                <a:solidFill>
                  <a:srgbClr val="093A7D"/>
                </a:solidFill>
                <a:latin typeface="Tahoma"/>
                <a:ea typeface="Tahoma"/>
              </a:rPr>
              <a:t>mcjlboiteux@</a:t>
            </a:r>
            <a:r>
              <a:rPr lang="en-GB" sz="1800" b="1" strike="noStrike" spc="-1" err="1">
                <a:solidFill>
                  <a:srgbClr val="093A7D"/>
                </a:solidFill>
                <a:latin typeface="Tahoma"/>
                <a:ea typeface="Tahoma"/>
              </a:rPr>
              <a:t>aol</a:t>
            </a:r>
            <a:r>
              <a:rPr lang="en-GB" sz="1800" b="1" strike="noStrike" spc="-1">
                <a:solidFill>
                  <a:srgbClr val="093A7D"/>
                </a:solidFill>
                <a:latin typeface="Tahoma"/>
                <a:ea typeface="Tahoma"/>
              </a:rPr>
              <a:t>.com</a:t>
            </a:r>
            <a:endParaRPr lang="en-GB" sz="1800" b="1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7705622" cy="432235"/>
          </a:xfrm>
        </p:spPr>
        <p:txBody>
          <a:bodyPr/>
          <a:lstStyle/>
          <a:p>
            <a:r>
              <a:rPr lang="en-GB" sz="4800" spc="-1" dirty="0">
                <a:solidFill>
                  <a:srgbClr val="55BE8C"/>
                </a:solidFill>
                <a:latin typeface="Andika"/>
                <a:ea typeface="+mn-ea"/>
                <a:cs typeface="+mn-cs"/>
              </a:rPr>
              <a:t>Aperçu du </a:t>
            </a:r>
            <a:r>
              <a:rPr lang="en-GB" sz="4800" spc="-1" dirty="0" err="1">
                <a:solidFill>
                  <a:srgbClr val="55BE8C"/>
                </a:solidFill>
                <a:latin typeface="Andika"/>
                <a:ea typeface="+mn-ea"/>
                <a:cs typeface="+mn-cs"/>
              </a:rPr>
              <a:t>Parcours</a:t>
            </a:r>
            <a:r>
              <a:rPr lang="en-GB" sz="4800" spc="-1" dirty="0">
                <a:solidFill>
                  <a:srgbClr val="55BE8C"/>
                </a:solidFill>
                <a:latin typeface="Andika"/>
                <a:ea typeface="+mn-ea"/>
                <a:cs typeface="+mn-cs"/>
              </a:rPr>
              <a:t> du Patient</a:t>
            </a:r>
          </a:p>
        </p:txBody>
      </p:sp>
      <p:sp>
        <p:nvSpPr>
          <p:cNvPr id="7" name="Freeform 10">
            <a:extLst>
              <a:ext uri="{FF2B5EF4-FFF2-40B4-BE49-F238E27FC236}">
                <a16:creationId xmlns:a16="http://schemas.microsoft.com/office/drawing/2014/main" id="{E39517E3-77AE-C6F1-B220-D1F9269D5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2309" y="4103631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8" name="Freeform 241">
            <a:extLst>
              <a:ext uri="{FF2B5EF4-FFF2-40B4-BE49-F238E27FC236}">
                <a16:creationId xmlns:a16="http://schemas.microsoft.com/office/drawing/2014/main" id="{77BBC855-2D27-8FC7-2DA7-5CB915F1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19" y="2708651"/>
            <a:ext cx="825424" cy="45719"/>
          </a:xfrm>
          <a:custGeom>
            <a:avLst/>
            <a:gdLst>
              <a:gd name="T0" fmla="*/ 0 w 4384"/>
              <a:gd name="T1" fmla="*/ 50 h 51"/>
              <a:gd name="T2" fmla="*/ 4383 w 4384"/>
              <a:gd name="T3" fmla="*/ 50 h 51"/>
              <a:gd name="T4" fmla="*/ 4383 w 4384"/>
              <a:gd name="T5" fmla="*/ 0 h 51"/>
              <a:gd name="T6" fmla="*/ 0 w 4384"/>
              <a:gd name="T7" fmla="*/ 0 h 51"/>
              <a:gd name="T8" fmla="*/ 0 w 4384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4" h="51">
                <a:moveTo>
                  <a:pt x="0" y="50"/>
                </a:moveTo>
                <a:lnTo>
                  <a:pt x="4383" y="50"/>
                </a:lnTo>
                <a:lnTo>
                  <a:pt x="4383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9" name="Freeform 242">
            <a:extLst>
              <a:ext uri="{FF2B5EF4-FFF2-40B4-BE49-F238E27FC236}">
                <a16:creationId xmlns:a16="http://schemas.microsoft.com/office/drawing/2014/main" id="{BE4AFCFA-0369-F98B-AB71-4F49900B5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35" y="2694102"/>
            <a:ext cx="726365" cy="57095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3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10" name="Freeform 242">
            <a:extLst>
              <a:ext uri="{FF2B5EF4-FFF2-40B4-BE49-F238E27FC236}">
                <a16:creationId xmlns:a16="http://schemas.microsoft.com/office/drawing/2014/main" id="{4C4F2674-ED04-2260-AA12-F817E7D98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1709" y="2715542"/>
            <a:ext cx="645344" cy="45719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2" name="Freeform 221">
            <a:extLst>
              <a:ext uri="{FF2B5EF4-FFF2-40B4-BE49-F238E27FC236}">
                <a16:creationId xmlns:a16="http://schemas.microsoft.com/office/drawing/2014/main" id="{C8131F1E-2866-5851-17D3-8D064C9DF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55" y="2181530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D3A6843-DBDD-6BA5-DB0B-E6FDBF65E6FB}"/>
              </a:ext>
            </a:extLst>
          </p:cNvPr>
          <p:cNvSpPr txBox="1">
            <a:spLocks/>
          </p:cNvSpPr>
          <p:nvPr/>
        </p:nvSpPr>
        <p:spPr>
          <a:xfrm>
            <a:off x="107813" y="3881892"/>
            <a:ext cx="1373644" cy="212987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1113" defTabSz="1254125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Pré-diagnostic quand il y a une histoire familiale</a:t>
            </a:r>
          </a:p>
          <a:p>
            <a:pPr indent="11113" defTabSz="1254125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Premiers symptômes : peau précocement ridée, relâchée, troubles respiratoires et cardiovasculaires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F251D3-41C7-0B6A-1BE4-77A0AA03A9C1}"/>
              </a:ext>
            </a:extLst>
          </p:cNvPr>
          <p:cNvSpPr txBox="1"/>
          <p:nvPr/>
        </p:nvSpPr>
        <p:spPr>
          <a:xfrm>
            <a:off x="107812" y="3279908"/>
            <a:ext cx="1803700" cy="52322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Pre-Diagnostic et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</a:t>
            </a:r>
            <a:r>
              <a:rPr lang="en-US" sz="1400" b="1" baseline="30000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er</a:t>
            </a:r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 </a:t>
            </a:r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Symptôme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633B1E-5A06-5E74-E3CB-83E13D07244B}"/>
              </a:ext>
            </a:extLst>
          </p:cNvPr>
          <p:cNvSpPr txBox="1"/>
          <p:nvPr/>
        </p:nvSpPr>
        <p:spPr>
          <a:xfrm>
            <a:off x="622830" y="2484611"/>
            <a:ext cx="57900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6" name="Freeform 228">
            <a:extLst>
              <a:ext uri="{FF2B5EF4-FFF2-40B4-BE49-F238E27FC236}">
                <a16:creationId xmlns:a16="http://schemas.microsoft.com/office/drawing/2014/main" id="{80C83344-88AB-C284-5035-D88AE454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005" y="2219015"/>
            <a:ext cx="1078992" cy="1079495"/>
          </a:xfrm>
          <a:custGeom>
            <a:avLst/>
            <a:gdLst>
              <a:gd name="T0" fmla="*/ 866 w 1733"/>
              <a:gd name="T1" fmla="*/ 51 h 1733"/>
              <a:gd name="T2" fmla="*/ 866 w 1733"/>
              <a:gd name="T3" fmla="*/ 51 h 1733"/>
              <a:gd name="T4" fmla="*/ 51 w 1733"/>
              <a:gd name="T5" fmla="*/ 865 h 1733"/>
              <a:gd name="T6" fmla="*/ 51 w 1733"/>
              <a:gd name="T7" fmla="*/ 865 h 1733"/>
              <a:gd name="T8" fmla="*/ 866 w 1733"/>
              <a:gd name="T9" fmla="*/ 1681 h 1733"/>
              <a:gd name="T10" fmla="*/ 866 w 1733"/>
              <a:gd name="T11" fmla="*/ 1681 h 1733"/>
              <a:gd name="T12" fmla="*/ 1680 w 1733"/>
              <a:gd name="T13" fmla="*/ 865 h 1733"/>
              <a:gd name="T14" fmla="*/ 1680 w 1733"/>
              <a:gd name="T15" fmla="*/ 865 h 1733"/>
              <a:gd name="T16" fmla="*/ 866 w 1733"/>
              <a:gd name="T17" fmla="*/ 51 h 1733"/>
              <a:gd name="T18" fmla="*/ 866 w 1733"/>
              <a:gd name="T19" fmla="*/ 1732 h 1733"/>
              <a:gd name="T20" fmla="*/ 866 w 1733"/>
              <a:gd name="T21" fmla="*/ 1732 h 1733"/>
              <a:gd name="T22" fmla="*/ 0 w 1733"/>
              <a:gd name="T23" fmla="*/ 865 h 1733"/>
              <a:gd name="T24" fmla="*/ 0 w 1733"/>
              <a:gd name="T25" fmla="*/ 865 h 1733"/>
              <a:gd name="T26" fmla="*/ 866 w 1733"/>
              <a:gd name="T27" fmla="*/ 0 h 1733"/>
              <a:gd name="T28" fmla="*/ 866 w 1733"/>
              <a:gd name="T29" fmla="*/ 0 h 1733"/>
              <a:gd name="T30" fmla="*/ 1732 w 1733"/>
              <a:gd name="T31" fmla="*/ 865 h 1733"/>
              <a:gd name="T32" fmla="*/ 1732 w 1733"/>
              <a:gd name="T33" fmla="*/ 865 h 1733"/>
              <a:gd name="T34" fmla="*/ 866 w 1733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3" h="1733">
                <a:moveTo>
                  <a:pt x="866" y="51"/>
                </a:moveTo>
                <a:lnTo>
                  <a:pt x="866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6" y="1681"/>
                </a:cubicBezTo>
                <a:lnTo>
                  <a:pt x="866" y="1681"/>
                </a:lnTo>
                <a:cubicBezTo>
                  <a:pt x="1314" y="1681"/>
                  <a:pt x="1680" y="1315"/>
                  <a:pt x="1680" y="865"/>
                </a:cubicBezTo>
                <a:lnTo>
                  <a:pt x="1680" y="865"/>
                </a:lnTo>
                <a:cubicBezTo>
                  <a:pt x="1680" y="415"/>
                  <a:pt x="1314" y="51"/>
                  <a:pt x="866" y="51"/>
                </a:cubicBezTo>
                <a:close/>
                <a:moveTo>
                  <a:pt x="866" y="1732"/>
                </a:moveTo>
                <a:lnTo>
                  <a:pt x="866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6" y="0"/>
                </a:cubicBezTo>
                <a:lnTo>
                  <a:pt x="866" y="0"/>
                </a:lnTo>
                <a:cubicBezTo>
                  <a:pt x="1343" y="0"/>
                  <a:pt x="1732" y="387"/>
                  <a:pt x="1732" y="865"/>
                </a:cubicBezTo>
                <a:lnTo>
                  <a:pt x="1732" y="865"/>
                </a:lnTo>
                <a:cubicBezTo>
                  <a:pt x="1732" y="1343"/>
                  <a:pt x="1343" y="1732"/>
                  <a:pt x="866" y="173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5765C32-AD23-005C-89C4-61F382DA24AA}"/>
              </a:ext>
            </a:extLst>
          </p:cNvPr>
          <p:cNvSpPr txBox="1">
            <a:spLocks/>
          </p:cNvSpPr>
          <p:nvPr/>
        </p:nvSpPr>
        <p:spPr>
          <a:xfrm>
            <a:off x="1975165" y="3877978"/>
            <a:ext cx="1499361" cy="2096023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Dès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la naissance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ou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dès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l’appartition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des premiers symptoms : Consultation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pluridisciplinaire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et confirmation du diagnostic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clinique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 avec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biopsie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et diagnostic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moléculaire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361943-DFDF-58C9-6862-2A2D6BC9269D}"/>
              </a:ext>
            </a:extLst>
          </p:cNvPr>
          <p:cNvSpPr txBox="1"/>
          <p:nvPr/>
        </p:nvSpPr>
        <p:spPr>
          <a:xfrm>
            <a:off x="2250005" y="3417131"/>
            <a:ext cx="1178529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Diagnostic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0E01BF-0EFA-CF85-999F-802682AC1862}"/>
              </a:ext>
            </a:extLst>
          </p:cNvPr>
          <p:cNvSpPr txBox="1"/>
          <p:nvPr/>
        </p:nvSpPr>
        <p:spPr>
          <a:xfrm>
            <a:off x="2434001" y="2490239"/>
            <a:ext cx="65434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20" name="Freeform 235">
            <a:extLst>
              <a:ext uri="{FF2B5EF4-FFF2-40B4-BE49-F238E27FC236}">
                <a16:creationId xmlns:a16="http://schemas.microsoft.com/office/drawing/2014/main" id="{E59F33D9-23C8-03CD-0C6B-F6C0DF978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6056" y="223430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0DF56F9-A24E-F1EE-F84D-7AE369898354}"/>
              </a:ext>
            </a:extLst>
          </p:cNvPr>
          <p:cNvSpPr txBox="1">
            <a:spLocks/>
          </p:cNvSpPr>
          <p:nvPr/>
        </p:nvSpPr>
        <p:spPr>
          <a:xfrm>
            <a:off x="3912708" y="3935744"/>
            <a:ext cx="1452364" cy="2496133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Evaluation des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comorbidités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dès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confirmation du diagnostic :</a:t>
            </a: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Cardiologie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Pneumologie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Gastro-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enterologie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Troubles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génito-urinaires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indent="11113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Douleurs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articulaires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8EDB15-11E4-04E4-7198-4502D0023442}"/>
              </a:ext>
            </a:extLst>
          </p:cNvPr>
          <p:cNvSpPr txBox="1"/>
          <p:nvPr/>
        </p:nvSpPr>
        <p:spPr>
          <a:xfrm>
            <a:off x="3940955" y="3399804"/>
            <a:ext cx="1500731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Comorbidités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C699FE-B5FF-209D-F248-054670F4A382}"/>
              </a:ext>
            </a:extLst>
          </p:cNvPr>
          <p:cNvSpPr txBox="1"/>
          <p:nvPr/>
        </p:nvSpPr>
        <p:spPr>
          <a:xfrm>
            <a:off x="4286535" y="2474198"/>
            <a:ext cx="66717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24" name="Freeform 235">
            <a:extLst>
              <a:ext uri="{FF2B5EF4-FFF2-40B4-BE49-F238E27FC236}">
                <a16:creationId xmlns:a16="http://schemas.microsoft.com/office/drawing/2014/main" id="{9A66CCA4-4A1F-C853-CA65-6B071C199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53" y="2253584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F397BA2-C7F2-7A7B-BC82-417F039D3C14}"/>
              </a:ext>
            </a:extLst>
          </p:cNvPr>
          <p:cNvSpPr txBox="1">
            <a:spLocks/>
          </p:cNvSpPr>
          <p:nvPr/>
        </p:nvSpPr>
        <p:spPr>
          <a:xfrm>
            <a:off x="5869085" y="3934334"/>
            <a:ext cx="1120820" cy="2163734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Traitement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symptômatique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des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comorbidités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identifiées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Et </a:t>
            </a:r>
          </a:p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Traitement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chirugical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des rides et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excès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peau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762ADB-34F1-C74C-6E98-1109E4C7068A}"/>
              </a:ext>
            </a:extLst>
          </p:cNvPr>
          <p:cNvSpPr txBox="1"/>
          <p:nvPr/>
        </p:nvSpPr>
        <p:spPr>
          <a:xfrm>
            <a:off x="5804877" y="3399803"/>
            <a:ext cx="1317990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Traitements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7B2260-055C-4DDD-FFC5-1BAB286DFE6E}"/>
              </a:ext>
            </a:extLst>
          </p:cNvPr>
          <p:cNvSpPr txBox="1"/>
          <p:nvPr/>
        </p:nvSpPr>
        <p:spPr>
          <a:xfrm>
            <a:off x="6028411" y="2483506"/>
            <a:ext cx="694422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sp>
        <p:nvSpPr>
          <p:cNvPr id="29" name="Freeform 235">
            <a:extLst>
              <a:ext uri="{FF2B5EF4-FFF2-40B4-BE49-F238E27FC236}">
                <a16:creationId xmlns:a16="http://schemas.microsoft.com/office/drawing/2014/main" id="{65C5226A-8946-4070-465F-482A22CA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2349" y="223955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rgbClr val="55BE8C"/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E532C9F-5308-44C9-FCB8-FF90AF2B7C7F}"/>
              </a:ext>
            </a:extLst>
          </p:cNvPr>
          <p:cNvSpPr txBox="1">
            <a:spLocks/>
          </p:cNvSpPr>
          <p:nvPr/>
        </p:nvSpPr>
        <p:spPr>
          <a:xfrm>
            <a:off x="7451256" y="3914943"/>
            <a:ext cx="1120820" cy="2000612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Suivi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des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comorbidités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Suivi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psychologique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Suivi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psychosocial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079565-9DEB-D2D6-3B98-134BEE481A16}"/>
              </a:ext>
            </a:extLst>
          </p:cNvPr>
          <p:cNvSpPr txBox="1"/>
          <p:nvPr/>
        </p:nvSpPr>
        <p:spPr>
          <a:xfrm>
            <a:off x="7655911" y="3417130"/>
            <a:ext cx="633507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Suivi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08CCA4-C9C8-FF3B-D605-B14CDA6C42D7}"/>
              </a:ext>
            </a:extLst>
          </p:cNvPr>
          <p:cNvSpPr txBox="1"/>
          <p:nvPr/>
        </p:nvSpPr>
        <p:spPr>
          <a:xfrm>
            <a:off x="7647925" y="2474198"/>
            <a:ext cx="684804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rgbClr val="55BE8C"/>
                </a:solidFill>
                <a:latin typeface="Poppins" pitchFamily="2" charset="77"/>
                <a:cs typeface="Poppins" pitchFamily="2" charset="77"/>
              </a:rPr>
              <a:t>05</a:t>
            </a:r>
          </a:p>
        </p:txBody>
      </p:sp>
      <p:sp>
        <p:nvSpPr>
          <p:cNvPr id="33" name="Freeform 242">
            <a:extLst>
              <a:ext uri="{FF2B5EF4-FFF2-40B4-BE49-F238E27FC236}">
                <a16:creationId xmlns:a16="http://schemas.microsoft.com/office/drawing/2014/main" id="{136174A5-B8FE-FD43-F702-07C0DDF4DA7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886045" y="2706850"/>
            <a:ext cx="566952" cy="45719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A7FA0B9-C2DC-D196-4684-B1B7BCE60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  <p:sp>
        <p:nvSpPr>
          <p:cNvPr id="3" name="Freeform 242">
            <a:extLst>
              <a:ext uri="{FF2B5EF4-FFF2-40B4-BE49-F238E27FC236}">
                <a16:creationId xmlns:a16="http://schemas.microsoft.com/office/drawing/2014/main" id="{3681BA37-6B4F-7DAD-23C8-96622260A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1341" y="2711511"/>
            <a:ext cx="625414" cy="47251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rgbClr val="55BE8C"/>
              </a:gs>
              <a:gs pos="100000">
                <a:srgbClr val="C00000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4" name="Freeform 235">
            <a:extLst>
              <a:ext uri="{FF2B5EF4-FFF2-40B4-BE49-F238E27FC236}">
                <a16:creationId xmlns:a16="http://schemas.microsoft.com/office/drawing/2014/main" id="{9DF28A13-DE91-C1D1-3D5E-25EF54AF6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515" y="2219014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F15C8E98-19C2-DD09-9707-2248F5E0637F}"/>
              </a:ext>
            </a:extLst>
          </p:cNvPr>
          <p:cNvSpPr txBox="1"/>
          <p:nvPr/>
        </p:nvSpPr>
        <p:spPr>
          <a:xfrm>
            <a:off x="9331857" y="2471146"/>
            <a:ext cx="679994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Poppins" pitchFamily="2" charset="77"/>
                <a:cs typeface="Poppins" pitchFamily="2" charset="77"/>
              </a:rPr>
              <a:t>06</a:t>
            </a:r>
          </a:p>
        </p:txBody>
      </p:sp>
      <p:sp>
        <p:nvSpPr>
          <p:cNvPr id="35" name="TextBox 30">
            <a:extLst>
              <a:ext uri="{FF2B5EF4-FFF2-40B4-BE49-F238E27FC236}">
                <a16:creationId xmlns:a16="http://schemas.microsoft.com/office/drawing/2014/main" id="{394C4335-9CA8-ACF5-76C6-8E2CC38A11A4}"/>
              </a:ext>
            </a:extLst>
          </p:cNvPr>
          <p:cNvSpPr txBox="1"/>
          <p:nvPr/>
        </p:nvSpPr>
        <p:spPr>
          <a:xfrm>
            <a:off x="8677285" y="3396752"/>
            <a:ext cx="1789272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Planning Familial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CA8E3AC-4027-031B-4170-5875D956E2BC}"/>
              </a:ext>
            </a:extLst>
          </p:cNvPr>
          <p:cNvSpPr txBox="1">
            <a:spLocks/>
          </p:cNvSpPr>
          <p:nvPr/>
        </p:nvSpPr>
        <p:spPr>
          <a:xfrm>
            <a:off x="9045231" y="3913252"/>
            <a:ext cx="1242252" cy="2223879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Risques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en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cours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grossesse</a:t>
            </a: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Risques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transmission</a:t>
            </a:r>
          </a:p>
          <a:p>
            <a:pPr>
              <a:lnSpc>
                <a:spcPts val="1750"/>
              </a:lnSpc>
            </a:pP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Accompagnement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dans le </a:t>
            </a: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parcours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du </a:t>
            </a:r>
            <a:r>
              <a:rPr lang="en-US" sz="105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désir</a:t>
            </a: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d’enfant</a:t>
            </a:r>
          </a:p>
        </p:txBody>
      </p:sp>
      <p:sp>
        <p:nvSpPr>
          <p:cNvPr id="38" name="Freeform 235">
            <a:extLst>
              <a:ext uri="{FF2B5EF4-FFF2-40B4-BE49-F238E27FC236}">
                <a16:creationId xmlns:a16="http://schemas.microsoft.com/office/drawing/2014/main" id="{DAA1702C-34DE-4659-7BA6-CCD722800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1586" y="221350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chemeClr val="bg2">
                <a:lumMod val="50000"/>
              </a:schemeClr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9" name="Freeform 10">
            <a:extLst>
              <a:ext uri="{FF2B5EF4-FFF2-40B4-BE49-F238E27FC236}">
                <a16:creationId xmlns:a16="http://schemas.microsoft.com/office/drawing/2014/main" id="{06C736D7-A51E-718A-3580-84ABF2ACA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9446" y="4149612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0" name="Freeform 10">
            <a:extLst>
              <a:ext uri="{FF2B5EF4-FFF2-40B4-BE49-F238E27FC236}">
                <a16:creationId xmlns:a16="http://schemas.microsoft.com/office/drawing/2014/main" id="{2BD96084-5B60-D407-6139-800E64647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219" y="4176333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1" name="Freeform 10">
            <a:extLst>
              <a:ext uri="{FF2B5EF4-FFF2-40B4-BE49-F238E27FC236}">
                <a16:creationId xmlns:a16="http://schemas.microsoft.com/office/drawing/2014/main" id="{F887E40B-DA6B-7A6D-0DDC-1D9684E86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062" y="4173680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2" name="Freeform 10">
            <a:extLst>
              <a:ext uri="{FF2B5EF4-FFF2-40B4-BE49-F238E27FC236}">
                <a16:creationId xmlns:a16="http://schemas.microsoft.com/office/drawing/2014/main" id="{B9F73C16-475D-ABBD-01C7-A0B98C408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229" y="4173680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id="{A26BB003-23EC-A137-89A1-7B99DD156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539" y="4167539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4" name="Freeform 242">
            <a:extLst>
              <a:ext uri="{FF2B5EF4-FFF2-40B4-BE49-F238E27FC236}">
                <a16:creationId xmlns:a16="http://schemas.microsoft.com/office/drawing/2014/main" id="{710E4A70-3E55-2512-6B19-F0FCB1595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3758" y="2719987"/>
            <a:ext cx="625414" cy="47251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rgbClr val="C00000"/>
              </a:gs>
              <a:gs pos="100000">
                <a:schemeClr val="bg2">
                  <a:lumMod val="50000"/>
                </a:schemeClr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1AE7A000-51C7-CC69-CEDB-BBC3F85C054F}"/>
              </a:ext>
            </a:extLst>
          </p:cNvPr>
          <p:cNvSpPr txBox="1"/>
          <p:nvPr/>
        </p:nvSpPr>
        <p:spPr>
          <a:xfrm>
            <a:off x="11039215" y="2471146"/>
            <a:ext cx="63992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cs typeface="Poppins" pitchFamily="2" charset="77"/>
              </a:rPr>
              <a:t>07</a:t>
            </a:r>
          </a:p>
        </p:txBody>
      </p:sp>
      <p:sp>
        <p:nvSpPr>
          <p:cNvPr id="46" name="TextBox 30">
            <a:extLst>
              <a:ext uri="{FF2B5EF4-FFF2-40B4-BE49-F238E27FC236}">
                <a16:creationId xmlns:a16="http://schemas.microsoft.com/office/drawing/2014/main" id="{C61F4A57-95D4-C86D-BFF7-86A986D804E9}"/>
              </a:ext>
            </a:extLst>
          </p:cNvPr>
          <p:cNvSpPr txBox="1"/>
          <p:nvPr/>
        </p:nvSpPr>
        <p:spPr>
          <a:xfrm>
            <a:off x="10581136" y="3279908"/>
            <a:ext cx="1479892" cy="52322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Soins</a:t>
            </a:r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paliatifs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Et </a:t>
            </a:r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décès</a:t>
            </a:r>
            <a:endParaRPr lang="en-US" sz="1400" b="1" dirty="0">
              <a:solidFill>
                <a:schemeClr val="tx2"/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B0CCCDE-03D9-CAC8-6193-5E891696EF15}"/>
              </a:ext>
            </a:extLst>
          </p:cNvPr>
          <p:cNvSpPr txBox="1">
            <a:spLocks/>
          </p:cNvSpPr>
          <p:nvPr/>
        </p:nvSpPr>
        <p:spPr>
          <a:xfrm>
            <a:off x="10811422" y="3914943"/>
            <a:ext cx="1120820" cy="2496133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En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cas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</a:p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Détresse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respiratoire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Echec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transplantation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pulmonaire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Rupture </a:t>
            </a: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d’anévrisme</a:t>
            </a: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5794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387552" cy="432235"/>
          </a:xfrm>
        </p:spPr>
        <p:txBody>
          <a:bodyPr/>
          <a:lstStyle/>
          <a:p>
            <a:r>
              <a:rPr lang="en-GB" dirty="0"/>
              <a:t>Pré-Diagnostic et Premiers </a:t>
            </a:r>
            <a:r>
              <a:rPr lang="en-GB" dirty="0" err="1"/>
              <a:t>Symptômes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0693735-7F66-0E4B-7A3D-5A1C8D5D10E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3885247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600" dirty="0">
              <a:solidFill>
                <a:srgbClr val="7A8C8E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Dès</a:t>
            </a:r>
            <a:r>
              <a:rPr lang="en-GB" sz="1600" dirty="0"/>
              <a:t> la naissance, </a:t>
            </a:r>
            <a:r>
              <a:rPr lang="en-GB" sz="1600" dirty="0" err="1"/>
              <a:t>peau</a:t>
            </a:r>
            <a:r>
              <a:rPr lang="en-GB" sz="1600" dirty="0"/>
              <a:t> </a:t>
            </a:r>
            <a:r>
              <a:rPr lang="en-GB" sz="1600" dirty="0" err="1"/>
              <a:t>précocément</a:t>
            </a:r>
            <a:r>
              <a:rPr lang="en-GB" sz="1600" dirty="0"/>
              <a:t> </a:t>
            </a:r>
            <a:r>
              <a:rPr lang="en-GB" sz="1600" dirty="0" err="1"/>
              <a:t>ridée</a:t>
            </a:r>
            <a:r>
              <a:rPr lang="en-GB" sz="1600" dirty="0"/>
              <a:t>, </a:t>
            </a:r>
            <a:r>
              <a:rPr lang="en-GB" sz="1600" dirty="0" err="1"/>
              <a:t>relâchée</a:t>
            </a:r>
            <a:r>
              <a:rPr lang="en-GB" sz="1600" dirty="0"/>
              <a:t>, </a:t>
            </a:r>
            <a:r>
              <a:rPr lang="en-GB" sz="1600" dirty="0" err="1"/>
              <a:t>associée</a:t>
            </a:r>
            <a:r>
              <a:rPr lang="en-GB" sz="1600" dirty="0"/>
              <a:t> à des </a:t>
            </a:r>
            <a:r>
              <a:rPr lang="en-GB" sz="1600" dirty="0" err="1"/>
              <a:t>symptômes</a:t>
            </a:r>
            <a:r>
              <a:rPr lang="en-GB" sz="1600" dirty="0"/>
              <a:t> </a:t>
            </a:r>
            <a:r>
              <a:rPr lang="en-GB" sz="1600" dirty="0" err="1"/>
              <a:t>respiratoires</a:t>
            </a:r>
            <a:r>
              <a:rPr lang="en-GB" sz="1600" dirty="0"/>
              <a:t>, </a:t>
            </a:r>
            <a:r>
              <a:rPr lang="en-GB" sz="1600" dirty="0" err="1"/>
              <a:t>cardiovasculaires</a:t>
            </a:r>
            <a:r>
              <a:rPr lang="en-GB" sz="1600" dirty="0"/>
              <a:t> et gastro-</a:t>
            </a:r>
            <a:r>
              <a:rPr lang="en-GB" sz="1600" dirty="0" err="1"/>
              <a:t>intestinaux</a:t>
            </a:r>
            <a:endParaRPr lang="en-GB" sz="16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AD432289-A9EB-4ED2-5EBE-031AC8620E02}"/>
              </a:ext>
            </a:extLst>
          </p:cNvPr>
          <p:cNvSpPr txBox="1">
            <a:spLocks/>
          </p:cNvSpPr>
          <p:nvPr/>
        </p:nvSpPr>
        <p:spPr>
          <a:xfrm>
            <a:off x="6231960" y="130832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75BDA7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consultation </a:t>
            </a:r>
            <a:r>
              <a:rPr lang="en-GB" sz="1600" dirty="0" err="1"/>
              <a:t>pluridisciplinaire</a:t>
            </a:r>
            <a:r>
              <a:rPr lang="en-GB" sz="1600" dirty="0"/>
              <a:t> (</a:t>
            </a:r>
            <a:r>
              <a:rPr lang="en-GB" sz="1600" dirty="0" err="1"/>
              <a:t>génétique</a:t>
            </a:r>
            <a:r>
              <a:rPr lang="en-GB" sz="1600" dirty="0"/>
              <a:t>, </a:t>
            </a:r>
            <a:r>
              <a:rPr lang="en-GB" sz="1600" dirty="0" err="1"/>
              <a:t>cardiologie</a:t>
            </a:r>
            <a:r>
              <a:rPr lang="en-GB" sz="1600" dirty="0"/>
              <a:t>, </a:t>
            </a:r>
            <a:r>
              <a:rPr lang="en-GB" sz="1600" dirty="0" err="1"/>
              <a:t>pneumologie</a:t>
            </a:r>
            <a:r>
              <a:rPr lang="en-GB" sz="1600" dirty="0"/>
              <a:t>, </a:t>
            </a:r>
            <a:r>
              <a:rPr lang="en-GB" sz="1600" dirty="0" err="1"/>
              <a:t>dermatologie,etc</a:t>
            </a:r>
            <a:r>
              <a:rPr lang="en-GB" sz="1600" dirty="0"/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/>
              <a:t>Recours</a:t>
            </a:r>
            <a:r>
              <a:rPr lang="en-GB" sz="1600" dirty="0"/>
              <a:t> à des experts de la Cutis Laxa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27F65AD-1B04-4EC9-C977-6B55F8737AE1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057224" cy="2152706"/>
          </a:xfrm>
          <a:prstGeom prst="rect">
            <a:avLst/>
          </a:prstGeom>
        </p:spPr>
        <p:txBody>
          <a:bodyPr lIns="0" tIns="0" rIns="0" bIns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58B6C0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aux experts dans et/</a:t>
            </a:r>
            <a:r>
              <a:rPr lang="en-GB" sz="1600" dirty="0" err="1"/>
              <a:t>ou</a:t>
            </a:r>
            <a:r>
              <a:rPr lang="en-GB" sz="1600" dirty="0"/>
              <a:t> hors du pays de naissance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Informations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langage</a:t>
            </a:r>
            <a:r>
              <a:rPr lang="en-GB" sz="1600" dirty="0"/>
              <a:t> </a:t>
            </a:r>
            <a:r>
              <a:rPr lang="en-GB" sz="1600" dirty="0" err="1"/>
              <a:t>clair</a:t>
            </a:r>
            <a:r>
              <a:rPr lang="en-GB" sz="1600" dirty="0"/>
              <a:t> et </a:t>
            </a:r>
            <a:r>
              <a:rPr lang="en-GB" sz="1600" dirty="0" err="1"/>
              <a:t>adapté</a:t>
            </a:r>
            <a:r>
              <a:rPr lang="en-GB" sz="1600" dirty="0"/>
              <a:t> au patient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compte</a:t>
            </a:r>
            <a:r>
              <a:rPr lang="en-GB" sz="1600" dirty="0"/>
              <a:t> de </a:t>
            </a:r>
            <a:r>
              <a:rPr lang="en-GB" sz="1600" dirty="0" err="1"/>
              <a:t>l’ensemble</a:t>
            </a:r>
            <a:r>
              <a:rPr lang="en-GB" sz="1600" dirty="0"/>
              <a:t> de la </a:t>
            </a:r>
            <a:r>
              <a:rPr lang="en-GB" sz="1600" dirty="0" err="1"/>
              <a:t>famille</a:t>
            </a:r>
            <a:r>
              <a:rPr lang="en-GB" sz="1600" dirty="0"/>
              <a:t> (parents et </a:t>
            </a:r>
            <a:r>
              <a:rPr lang="en-GB" sz="1600" dirty="0" err="1"/>
              <a:t>fratrie</a:t>
            </a:r>
            <a:r>
              <a:rPr lang="en-GB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r>
              <a:rPr lang="en-GB" sz="1600" dirty="0"/>
              <a:t> </a:t>
            </a:r>
            <a:r>
              <a:rPr lang="en-GB" sz="1600" dirty="0" err="1"/>
              <a:t>psychologique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8D75AF5-C5F6-06D4-CED0-6933F4E6D352}"/>
              </a:ext>
            </a:extLst>
          </p:cNvPr>
          <p:cNvSpPr txBox="1">
            <a:spLocks/>
          </p:cNvSpPr>
          <p:nvPr/>
        </p:nvSpPr>
        <p:spPr>
          <a:xfrm>
            <a:off x="623196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Test prenatal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cas</a:t>
            </a:r>
            <a:r>
              <a:rPr lang="en-GB" sz="1600" dirty="0"/>
              <a:t> </a:t>
            </a:r>
            <a:r>
              <a:rPr lang="en-GB" sz="1600" dirty="0" err="1"/>
              <a:t>d’histoire</a:t>
            </a:r>
            <a:r>
              <a:rPr lang="en-GB" sz="1600" dirty="0"/>
              <a:t> </a:t>
            </a:r>
            <a:r>
              <a:rPr lang="en-GB" sz="1600" dirty="0" err="1"/>
              <a:t>familiale</a:t>
            </a:r>
            <a:endParaRPr lang="en-GB" sz="16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/>
              <a:t>Faciliter</a:t>
            </a:r>
            <a:r>
              <a:rPr lang="en-GB" sz="1600" dirty="0"/>
              <a:t> le diagnostic Clinique : formation des Médecins </a:t>
            </a:r>
            <a:r>
              <a:rPr lang="en-GB" sz="1600" dirty="0" err="1"/>
              <a:t>généralistes</a:t>
            </a:r>
            <a:r>
              <a:rPr lang="en-GB" sz="1600" dirty="0"/>
              <a:t>, </a:t>
            </a:r>
            <a:r>
              <a:rPr lang="en-GB" sz="1600" dirty="0" err="1"/>
              <a:t>spécialistes</a:t>
            </a:r>
            <a:r>
              <a:rPr lang="en-GB" sz="1600" dirty="0"/>
              <a:t> et </a:t>
            </a:r>
            <a:r>
              <a:rPr lang="en-GB" sz="1600" dirty="0" err="1"/>
              <a:t>autres</a:t>
            </a:r>
            <a:r>
              <a:rPr lang="en-GB" sz="1600" dirty="0"/>
              <a:t> </a:t>
            </a:r>
            <a:r>
              <a:rPr lang="en-GB" sz="1600" dirty="0" err="1"/>
              <a:t>professionnels</a:t>
            </a:r>
            <a:r>
              <a:rPr lang="en-GB" sz="1600" dirty="0"/>
              <a:t> de santé à </a:t>
            </a:r>
            <a:r>
              <a:rPr lang="en-GB" sz="1600" dirty="0" err="1"/>
              <a:t>l’identification</a:t>
            </a:r>
            <a:r>
              <a:rPr lang="en-GB" sz="1600" dirty="0"/>
              <a:t> des </a:t>
            </a:r>
            <a:r>
              <a:rPr lang="en-GB" sz="1600" dirty="0" err="1"/>
              <a:t>symptômes</a:t>
            </a:r>
            <a:endParaRPr lang="en-GB" sz="16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/>
              <a:t>Soutien</a:t>
            </a:r>
            <a:r>
              <a:rPr lang="en-GB" sz="1600" dirty="0"/>
              <a:t> des pairs (association de patients)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2333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Diagnostic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58C6F4D0-7074-3CEB-BA02-98120AE2A86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4619343" cy="192258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600" dirty="0">
              <a:solidFill>
                <a:srgbClr val="7A8C8E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Dès</a:t>
            </a:r>
            <a:r>
              <a:rPr lang="en-GB" sz="1600" dirty="0"/>
              <a:t> la naissance, </a:t>
            </a:r>
            <a:r>
              <a:rPr lang="en-GB" sz="1600" dirty="0" err="1"/>
              <a:t>peau</a:t>
            </a:r>
            <a:r>
              <a:rPr lang="en-GB" sz="1600" dirty="0"/>
              <a:t> </a:t>
            </a:r>
            <a:r>
              <a:rPr lang="en-GB" sz="1600" dirty="0" err="1"/>
              <a:t>précocément</a:t>
            </a:r>
            <a:r>
              <a:rPr lang="en-GB" sz="1600" dirty="0"/>
              <a:t> </a:t>
            </a:r>
            <a:r>
              <a:rPr lang="en-GB" sz="1600" dirty="0" err="1"/>
              <a:t>ridée</a:t>
            </a:r>
            <a:r>
              <a:rPr lang="en-GB" sz="1600" dirty="0"/>
              <a:t>, </a:t>
            </a:r>
            <a:r>
              <a:rPr lang="en-GB" sz="1600" dirty="0" err="1"/>
              <a:t>relâchée</a:t>
            </a:r>
            <a:r>
              <a:rPr lang="en-GB" sz="1600" dirty="0"/>
              <a:t>, </a:t>
            </a:r>
            <a:r>
              <a:rPr lang="en-GB" sz="1600" dirty="0" err="1"/>
              <a:t>associée</a:t>
            </a:r>
            <a:r>
              <a:rPr lang="en-GB" sz="1600" dirty="0"/>
              <a:t> à des </a:t>
            </a:r>
            <a:r>
              <a:rPr lang="en-GB" sz="1600" dirty="0" err="1"/>
              <a:t>symptômes</a:t>
            </a:r>
            <a:r>
              <a:rPr lang="en-GB" sz="1600" dirty="0"/>
              <a:t> </a:t>
            </a:r>
            <a:r>
              <a:rPr lang="en-GB" sz="1600" dirty="0" err="1"/>
              <a:t>respiratoires</a:t>
            </a:r>
            <a:r>
              <a:rPr lang="en-GB" sz="1600" dirty="0"/>
              <a:t>, </a:t>
            </a:r>
            <a:r>
              <a:rPr lang="en-GB" sz="1600" dirty="0" err="1"/>
              <a:t>cardiovasculaires</a:t>
            </a:r>
            <a:r>
              <a:rPr lang="en-GB" sz="1600" dirty="0"/>
              <a:t> et gastro-</a:t>
            </a:r>
            <a:r>
              <a:rPr lang="en-GB" sz="1600" dirty="0" err="1"/>
              <a:t>intestinaux</a:t>
            </a:r>
            <a:endParaRPr lang="en-GB" sz="1600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6BEA7E5-6BAE-D3D7-F2E3-5ADA88955CE5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18272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Mise </a:t>
            </a:r>
            <a:r>
              <a:rPr lang="en-GB" sz="1600" dirty="0" err="1"/>
              <a:t>en</a:t>
            </a:r>
            <a:r>
              <a:rPr lang="en-GB" sz="1600" dirty="0"/>
              <a:t> place </a:t>
            </a:r>
            <a:r>
              <a:rPr lang="en-GB" sz="1600" dirty="0" err="1"/>
              <a:t>d’une</a:t>
            </a:r>
            <a:r>
              <a:rPr lang="en-GB" sz="1600" dirty="0"/>
              <a:t> consultation </a:t>
            </a:r>
            <a:r>
              <a:rPr lang="en-GB" sz="1600" dirty="0" err="1"/>
              <a:t>pluridisciplanaire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Diagnostic Clinique </a:t>
            </a:r>
            <a:r>
              <a:rPr lang="en-GB" sz="1600" dirty="0" err="1"/>
              <a:t>confirmé</a:t>
            </a:r>
            <a:r>
              <a:rPr lang="en-GB" sz="1600" dirty="0"/>
              <a:t> par </a:t>
            </a:r>
            <a:r>
              <a:rPr lang="en-GB" sz="1600" dirty="0" err="1"/>
              <a:t>une</a:t>
            </a:r>
            <a:r>
              <a:rPr lang="en-GB" sz="1600" dirty="0"/>
              <a:t> </a:t>
            </a:r>
            <a:r>
              <a:rPr lang="en-GB" sz="1600" dirty="0" err="1"/>
              <a:t>biopsie</a:t>
            </a:r>
            <a:r>
              <a:rPr lang="en-GB" sz="1600" dirty="0"/>
              <a:t> et un diagnostic </a:t>
            </a:r>
            <a:r>
              <a:rPr lang="en-GB" sz="1600" dirty="0" err="1"/>
              <a:t>moléculaire</a:t>
            </a:r>
            <a:r>
              <a:rPr lang="en-GB" sz="1600" dirty="0"/>
              <a:t> pour </a:t>
            </a:r>
            <a:r>
              <a:rPr lang="en-GB" sz="1600" dirty="0" err="1"/>
              <a:t>définir</a:t>
            </a:r>
            <a:r>
              <a:rPr lang="en-GB" sz="1600" dirty="0"/>
              <a:t> le type précis de CL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BCBBB4A3-A7FE-DA3A-8867-1F79D5C8AD76}"/>
              </a:ext>
            </a:extLst>
          </p:cNvPr>
          <p:cNvSpPr txBox="1">
            <a:spLocks/>
          </p:cNvSpPr>
          <p:nvPr/>
        </p:nvSpPr>
        <p:spPr>
          <a:xfrm>
            <a:off x="605761" y="3282834"/>
            <a:ext cx="5354280" cy="2834629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Annonce du diagnostic suivie par une prise en charge psychologique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 err="1"/>
              <a:t>Etre</a:t>
            </a:r>
            <a:r>
              <a:rPr lang="fr-FR" sz="1600" noProof="0" dirty="0"/>
              <a:t> écouté, compris et son avis pris en compte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Avoir des réponses fiables à ses questionnements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Accompagnement psychologique des parents et de la fratrie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Prise en charge </a:t>
            </a:r>
            <a:r>
              <a:rPr lang="fr-FR" sz="1600" noProof="0" dirty="0" err="1"/>
              <a:t>medico-sociale</a:t>
            </a:r>
            <a:r>
              <a:rPr lang="fr-FR" sz="1600" noProof="0" dirty="0"/>
              <a:t> rapide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6854541E-AC22-129A-8EB1-C597F7B7B9EF}"/>
              </a:ext>
            </a:extLst>
          </p:cNvPr>
          <p:cNvSpPr txBox="1">
            <a:spLocks/>
          </p:cNvSpPr>
          <p:nvPr/>
        </p:nvSpPr>
        <p:spPr>
          <a:xfrm>
            <a:off x="6334991" y="3271233"/>
            <a:ext cx="5354280" cy="3273567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fr-FR" sz="1600" noProof="0" dirty="0">
              <a:solidFill>
                <a:srgbClr val="00B0F0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Détermination rapide du type exact de Cutis </a:t>
            </a:r>
            <a:r>
              <a:rPr lang="fr-FR" sz="1600" noProof="0" dirty="0" err="1"/>
              <a:t>Laxa</a:t>
            </a:r>
            <a:r>
              <a:rPr lang="fr-FR" sz="1600" noProof="0" dirty="0"/>
              <a:t> pour une évaluation rapide des comorbidités éventuelles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Information et annonce du diagnostic faites en langage clair, </a:t>
            </a:r>
            <a:r>
              <a:rPr lang="fr-FR" sz="1600" noProof="0" dirty="0" err="1"/>
              <a:t>comprehensible</a:t>
            </a:r>
            <a:r>
              <a:rPr lang="fr-FR" sz="1600" noProof="0" dirty="0"/>
              <a:t> et avec attention,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Toutes les questions du patient/du parent sont entendues et répondues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Mise en place immédiate des prises en charge (médicale, psychologique et médico-sociale)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600" noProof="0" dirty="0"/>
              <a:t>Soutien des pairs (association de patients)</a:t>
            </a:r>
          </a:p>
        </p:txBody>
      </p:sp>
    </p:spTree>
    <p:extLst>
      <p:ext uri="{BB962C8B-B14F-4D97-AF65-F5344CB8AC3E}">
        <p14:creationId xmlns:p14="http://schemas.microsoft.com/office/powerpoint/2010/main" val="278634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 err="1"/>
              <a:t>Comorbidités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6990AC7B-0D60-DC65-2FAD-7F4F379CFF58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5760" y="1083981"/>
            <a:ext cx="5354280" cy="2152706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700" dirty="0" err="1">
                <a:solidFill>
                  <a:srgbClr val="7A8C8E"/>
                </a:solidFill>
              </a:rPr>
              <a:t>Présentation</a:t>
            </a:r>
            <a:r>
              <a:rPr lang="en-GB" sz="1700" dirty="0">
                <a:solidFill>
                  <a:srgbClr val="7A8C8E"/>
                </a:solidFill>
              </a:rPr>
              <a:t> Clinique</a:t>
            </a:r>
          </a:p>
          <a:p>
            <a:pPr marL="180975" indent="-90488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800" dirty="0"/>
              <a:t> Cardiologie </a:t>
            </a:r>
            <a:r>
              <a:rPr lang="fr-FR" sz="1600" dirty="0"/>
              <a:t>(anévrismes, sténoses, valve aortique bicuspide)</a:t>
            </a:r>
          </a:p>
          <a:p>
            <a:pPr marL="269875" indent="-182563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625475" algn="l"/>
              </a:tabLst>
            </a:pPr>
            <a:r>
              <a:rPr lang="fr-FR" sz="1800" dirty="0"/>
              <a:t> Pulmonaire </a:t>
            </a:r>
            <a:r>
              <a:rPr lang="fr-FR" sz="1600" dirty="0"/>
              <a:t>(emphysème)</a:t>
            </a:r>
          </a:p>
          <a:p>
            <a:pPr marL="269875" indent="-182563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800" dirty="0"/>
              <a:t> Gastro-Intestinale </a:t>
            </a:r>
            <a:r>
              <a:rPr lang="fr-FR" sz="1600" dirty="0"/>
              <a:t>(Hernies Inguinales/diaphragmatiques diverticules, reflux gastriques).</a:t>
            </a:r>
          </a:p>
          <a:p>
            <a:pPr marL="268288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800" dirty="0"/>
              <a:t> Génito-Urinaire  </a:t>
            </a:r>
            <a:r>
              <a:rPr lang="fr-FR" sz="1600" dirty="0"/>
              <a:t>(diverticules)</a:t>
            </a:r>
          </a:p>
          <a:p>
            <a:pPr marL="269875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 </a:t>
            </a:r>
            <a:r>
              <a:rPr lang="en-US" sz="1800" dirty="0" err="1"/>
              <a:t>Douleurs</a:t>
            </a:r>
            <a:r>
              <a:rPr lang="en-US" sz="1800" dirty="0"/>
              <a:t> </a:t>
            </a:r>
            <a:r>
              <a:rPr lang="en-US" sz="1800" dirty="0" err="1"/>
              <a:t>articulaires</a:t>
            </a:r>
            <a:endParaRPr lang="fr-FR" sz="18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88546BD-0E6A-0C89-2C47-ABEB9990C55C}"/>
              </a:ext>
            </a:extLst>
          </p:cNvPr>
          <p:cNvSpPr txBox="1">
            <a:spLocks/>
          </p:cNvSpPr>
          <p:nvPr/>
        </p:nvSpPr>
        <p:spPr>
          <a:xfrm>
            <a:off x="6231960" y="113740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Bilan interne </a:t>
            </a:r>
            <a:r>
              <a:rPr lang="en-GB" sz="1600" dirty="0" err="1"/>
              <a:t>complet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Tests </a:t>
            </a:r>
            <a:r>
              <a:rPr lang="en-GB" sz="1600" dirty="0" err="1"/>
              <a:t>pulmonaires</a:t>
            </a:r>
            <a:r>
              <a:rPr lang="en-GB" sz="1600" dirty="0"/>
              <a:t>, </a:t>
            </a:r>
            <a:r>
              <a:rPr lang="en-GB" sz="1600" dirty="0" err="1"/>
              <a:t>radiologie</a:t>
            </a:r>
            <a:r>
              <a:rPr lang="en-GB" sz="1600" dirty="0"/>
              <a:t> et/</a:t>
            </a:r>
            <a:r>
              <a:rPr lang="en-GB" sz="1600" dirty="0" err="1"/>
              <a:t>ou</a:t>
            </a:r>
            <a:r>
              <a:rPr lang="en-GB" sz="1600" dirty="0"/>
              <a:t> scanner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IRM </a:t>
            </a:r>
            <a:r>
              <a:rPr lang="en-GB" sz="1600" dirty="0" err="1"/>
              <a:t>cardiovasculaire</a:t>
            </a:r>
            <a:r>
              <a:rPr lang="en-GB" sz="1600" dirty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Scaner</a:t>
            </a:r>
            <a:r>
              <a:rPr lang="en-GB" sz="1600" dirty="0"/>
              <a:t> du </a:t>
            </a:r>
            <a:r>
              <a:rPr lang="en-GB" sz="1600" dirty="0" err="1"/>
              <a:t>système</a:t>
            </a:r>
            <a:r>
              <a:rPr lang="en-GB" sz="1600" dirty="0"/>
              <a:t> digestif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Scaner</a:t>
            </a:r>
            <a:r>
              <a:rPr lang="en-GB" sz="1600" dirty="0"/>
              <a:t> du </a:t>
            </a:r>
            <a:r>
              <a:rPr lang="en-GB" sz="1600" dirty="0" err="1"/>
              <a:t>système</a:t>
            </a:r>
            <a:r>
              <a:rPr lang="en-GB" sz="1600" dirty="0"/>
              <a:t> </a:t>
            </a:r>
            <a:r>
              <a:rPr lang="en-GB" sz="1600" dirty="0" err="1"/>
              <a:t>génito-urinaire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Evaluation du </a:t>
            </a:r>
            <a:r>
              <a:rPr lang="en-GB" sz="1600" dirty="0" err="1"/>
              <a:t>niveau</a:t>
            </a:r>
            <a:r>
              <a:rPr lang="en-GB" sz="1600" dirty="0"/>
              <a:t> des </a:t>
            </a:r>
            <a:r>
              <a:rPr lang="en-GB" sz="1600" dirty="0" err="1"/>
              <a:t>douleurs</a:t>
            </a:r>
            <a:r>
              <a:rPr lang="en-GB" sz="1600" dirty="0"/>
              <a:t> </a:t>
            </a:r>
            <a:r>
              <a:rPr lang="en-GB" sz="1600" dirty="0" err="1"/>
              <a:t>articulaires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31A5A2D-1E53-7089-E149-15DDD189A7FE}"/>
              </a:ext>
            </a:extLst>
          </p:cNvPr>
          <p:cNvSpPr txBox="1">
            <a:spLocks/>
          </p:cNvSpPr>
          <p:nvPr/>
        </p:nvSpPr>
        <p:spPr>
          <a:xfrm>
            <a:off x="605760" y="3414842"/>
            <a:ext cx="5354280" cy="2689743"/>
          </a:xfrm>
          <a:prstGeom prst="rect">
            <a:avLst/>
          </a:prstGeom>
        </p:spPr>
        <p:txBody>
          <a:bodyPr lIns="0" tIns="0" rIns="0" bIns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900" dirty="0" err="1">
                <a:solidFill>
                  <a:srgbClr val="58B6C0"/>
                </a:solidFill>
              </a:rPr>
              <a:t>Besoins</a:t>
            </a:r>
            <a:r>
              <a:rPr lang="en-GB" sz="1900" dirty="0">
                <a:solidFill>
                  <a:srgbClr val="58B6C0"/>
                </a:solidFill>
              </a:rPr>
              <a:t> du Patient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Etre </a:t>
            </a:r>
            <a:r>
              <a:rPr lang="en-GB" sz="2000" dirty="0" err="1"/>
              <a:t>accompagné</a:t>
            </a:r>
            <a:r>
              <a:rPr lang="en-GB" sz="2000" dirty="0"/>
              <a:t>, soutenu, </a:t>
            </a:r>
            <a:r>
              <a:rPr lang="en-GB" sz="2000" dirty="0" err="1"/>
              <a:t>lors</a:t>
            </a:r>
            <a:r>
              <a:rPr lang="en-GB" sz="2000" dirty="0"/>
              <a:t> du </a:t>
            </a:r>
            <a:r>
              <a:rPr lang="en-GB" sz="2000" dirty="0" err="1"/>
              <a:t>rendu</a:t>
            </a:r>
            <a:r>
              <a:rPr lang="en-GB" sz="2000" dirty="0"/>
              <a:t> des </a:t>
            </a:r>
            <a:r>
              <a:rPr lang="en-GB" sz="2000" dirty="0" err="1"/>
              <a:t>résultats</a:t>
            </a:r>
            <a:r>
              <a:rPr lang="en-GB" sz="2000" dirty="0"/>
              <a:t> des </a:t>
            </a:r>
            <a:r>
              <a:rPr lang="en-GB" sz="2000" dirty="0" err="1"/>
              <a:t>bilans</a:t>
            </a:r>
            <a:r>
              <a:rPr lang="en-GB" sz="2000" dirty="0"/>
              <a:t> internes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 err="1"/>
              <a:t>Trouver</a:t>
            </a:r>
            <a:r>
              <a:rPr lang="en-GB" sz="2000" dirty="0"/>
              <a:t> les experts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Etre </a:t>
            </a:r>
            <a:r>
              <a:rPr lang="en-GB" sz="2000" dirty="0" err="1"/>
              <a:t>accompagné</a:t>
            </a:r>
            <a:r>
              <a:rPr lang="en-GB" sz="2000" dirty="0"/>
              <a:t> dans </a:t>
            </a:r>
            <a:r>
              <a:rPr lang="en-GB" sz="2000" dirty="0" err="1"/>
              <a:t>l’impact</a:t>
            </a:r>
            <a:r>
              <a:rPr lang="en-GB" sz="2000" dirty="0"/>
              <a:t> </a:t>
            </a:r>
            <a:r>
              <a:rPr lang="en-GB" sz="2000" dirty="0" err="1"/>
              <a:t>psychologique</a:t>
            </a:r>
            <a:r>
              <a:rPr lang="en-GB" sz="2000" dirty="0"/>
              <a:t> des </a:t>
            </a:r>
            <a:r>
              <a:rPr lang="en-GB" sz="2000" dirty="0" err="1"/>
              <a:t>comorbidités</a:t>
            </a:r>
            <a:r>
              <a:rPr lang="en-GB" sz="2000" dirty="0"/>
              <a:t> (</a:t>
            </a:r>
            <a:r>
              <a:rPr lang="en-GB" sz="2000" dirty="0" err="1"/>
              <a:t>angoisses</a:t>
            </a:r>
            <a:r>
              <a:rPr lang="en-GB" sz="2000" dirty="0"/>
              <a:t> de mort)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Etre </a:t>
            </a:r>
            <a:r>
              <a:rPr lang="en-GB" sz="2000" dirty="0" err="1"/>
              <a:t>correctement</a:t>
            </a:r>
            <a:r>
              <a:rPr lang="en-GB" sz="2000" dirty="0"/>
              <a:t> </a:t>
            </a:r>
            <a:r>
              <a:rPr lang="en-GB" sz="2000" dirty="0" err="1"/>
              <a:t>informé</a:t>
            </a:r>
            <a:r>
              <a:rPr lang="en-GB" sz="2000" dirty="0"/>
              <a:t>, dans </a:t>
            </a:r>
            <a:r>
              <a:rPr lang="en-GB" sz="2000" dirty="0" err="1"/>
              <a:t>sa</a:t>
            </a:r>
            <a:r>
              <a:rPr lang="en-GB" sz="2000" dirty="0"/>
              <a:t> langue </a:t>
            </a:r>
            <a:r>
              <a:rPr lang="en-GB" sz="2000" dirty="0" err="1"/>
              <a:t>maternelle</a:t>
            </a:r>
            <a:r>
              <a:rPr lang="en-GB" sz="2000" dirty="0"/>
              <a:t>, sur les options </a:t>
            </a:r>
            <a:r>
              <a:rPr lang="en-GB" sz="2000" dirty="0" err="1"/>
              <a:t>thérapeutiques</a:t>
            </a:r>
            <a:r>
              <a:rPr lang="en-GB" sz="2000" dirty="0"/>
              <a:t> des </a:t>
            </a:r>
            <a:r>
              <a:rPr lang="en-GB" sz="2000" dirty="0" err="1"/>
              <a:t>comorbidités</a:t>
            </a:r>
            <a:endParaRPr lang="en-GB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Etre </a:t>
            </a:r>
            <a:r>
              <a:rPr lang="en-GB" sz="2000" dirty="0" err="1"/>
              <a:t>informé</a:t>
            </a:r>
            <a:r>
              <a:rPr lang="en-GB" sz="2000" dirty="0"/>
              <a:t> sur les consequences des </a:t>
            </a:r>
            <a:r>
              <a:rPr lang="en-GB" sz="2000" dirty="0" err="1"/>
              <a:t>comorbidités</a:t>
            </a:r>
            <a:r>
              <a:rPr lang="en-GB" sz="2000" dirty="0"/>
              <a:t> sur la </a:t>
            </a:r>
            <a:r>
              <a:rPr lang="en-GB" sz="2000" dirty="0" err="1"/>
              <a:t>qualité</a:t>
            </a:r>
            <a:r>
              <a:rPr lang="en-GB" sz="2000" dirty="0"/>
              <a:t> de vie (hygiene de vie, pratique de sports, etc)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1940640-06D5-D89B-9DA3-17981A767302}"/>
              </a:ext>
            </a:extLst>
          </p:cNvPr>
          <p:cNvSpPr txBox="1">
            <a:spLocks/>
          </p:cNvSpPr>
          <p:nvPr/>
        </p:nvSpPr>
        <p:spPr>
          <a:xfrm>
            <a:off x="6231960" y="3414842"/>
            <a:ext cx="5354280" cy="301135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à </a:t>
            </a:r>
            <a:r>
              <a:rPr lang="en-GB" sz="1600" dirty="0" err="1"/>
              <a:t>une</a:t>
            </a:r>
            <a:r>
              <a:rPr lang="en-GB" sz="1600" dirty="0"/>
              <a:t> consultation </a:t>
            </a:r>
            <a:r>
              <a:rPr lang="en-GB" sz="1600" dirty="0" err="1"/>
              <a:t>d’expertise</a:t>
            </a:r>
            <a:r>
              <a:rPr lang="en-GB" sz="1600" dirty="0"/>
              <a:t> </a:t>
            </a:r>
            <a:r>
              <a:rPr lang="en-GB" sz="1600" dirty="0" err="1"/>
              <a:t>nationale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internationale</a:t>
            </a:r>
            <a:r>
              <a:rPr lang="en-GB" sz="1600" dirty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Recevoir</a:t>
            </a:r>
            <a:r>
              <a:rPr lang="en-GB" sz="1600" dirty="0"/>
              <a:t> </a:t>
            </a:r>
            <a:r>
              <a:rPr lang="en-GB" sz="1600" dirty="0" err="1"/>
              <a:t>toutes</a:t>
            </a:r>
            <a:r>
              <a:rPr lang="en-GB" sz="1600" dirty="0"/>
              <a:t> les </a:t>
            </a:r>
            <a:r>
              <a:rPr lang="en-GB" sz="1600" dirty="0" err="1"/>
              <a:t>informations</a:t>
            </a:r>
            <a:r>
              <a:rPr lang="en-GB" sz="1600" dirty="0"/>
              <a:t> </a:t>
            </a:r>
            <a:r>
              <a:rPr lang="en-GB" sz="1600" dirty="0" err="1"/>
              <a:t>nécessaires</a:t>
            </a:r>
            <a:r>
              <a:rPr lang="en-GB" sz="1600" dirty="0"/>
              <a:t> sur les </a:t>
            </a:r>
            <a:r>
              <a:rPr lang="en-GB" sz="1600" dirty="0" err="1"/>
              <a:t>comorbidités</a:t>
            </a:r>
            <a:r>
              <a:rPr lang="en-GB" sz="1600" dirty="0"/>
              <a:t> (</a:t>
            </a:r>
            <a:r>
              <a:rPr lang="en-GB" sz="1600" dirty="0" err="1"/>
              <a:t>conséquences</a:t>
            </a:r>
            <a:r>
              <a:rPr lang="en-GB" sz="1600" dirty="0"/>
              <a:t>, </a:t>
            </a:r>
            <a:r>
              <a:rPr lang="en-GB" sz="1600" dirty="0" err="1"/>
              <a:t>traitements</a:t>
            </a:r>
            <a:r>
              <a:rPr lang="en-GB" sz="1600" dirty="0"/>
              <a:t> possibles, impact sur la </a:t>
            </a:r>
            <a:r>
              <a:rPr lang="en-GB" sz="1600" dirty="0" err="1"/>
              <a:t>qualité</a:t>
            </a:r>
            <a:r>
              <a:rPr lang="en-GB" sz="1600" dirty="0"/>
              <a:t> de vie) dans </a:t>
            </a:r>
            <a:r>
              <a:rPr lang="en-GB" sz="1600" dirty="0" err="1"/>
              <a:t>sa</a:t>
            </a:r>
            <a:r>
              <a:rPr lang="en-GB" sz="1600" dirty="0"/>
              <a:t> langue </a:t>
            </a:r>
            <a:r>
              <a:rPr lang="en-GB" sz="1600" dirty="0" err="1"/>
              <a:t>maternelle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Soutien</a:t>
            </a:r>
            <a:r>
              <a:rPr lang="en-GB" sz="1600" dirty="0"/>
              <a:t> </a:t>
            </a:r>
            <a:r>
              <a:rPr lang="en-GB" sz="1600" dirty="0" err="1"/>
              <a:t>psychologique</a:t>
            </a:r>
            <a:r>
              <a:rPr lang="en-GB" sz="1600" dirty="0"/>
              <a:t> du patient et de son entourage familial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r>
              <a:rPr lang="en-GB" sz="1600" dirty="0"/>
              <a:t> medico-social de </a:t>
            </a:r>
            <a:r>
              <a:rPr lang="en-GB" sz="1600" dirty="0" err="1"/>
              <a:t>l’impact</a:t>
            </a:r>
            <a:r>
              <a:rPr lang="en-GB" sz="1600" dirty="0"/>
              <a:t> des </a:t>
            </a:r>
            <a:r>
              <a:rPr lang="en-GB" sz="1600" dirty="0" err="1"/>
              <a:t>comorbidités</a:t>
            </a:r>
            <a:r>
              <a:rPr lang="en-GB" sz="1600" dirty="0"/>
              <a:t> sur la </a:t>
            </a:r>
            <a:r>
              <a:rPr lang="en-GB" sz="1600" dirty="0" err="1"/>
              <a:t>qualité</a:t>
            </a:r>
            <a:r>
              <a:rPr lang="en-GB" sz="1600" dirty="0"/>
              <a:t> de vie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à des </a:t>
            </a:r>
            <a:r>
              <a:rPr lang="en-GB" sz="1600" dirty="0" err="1"/>
              <a:t>activités</a:t>
            </a:r>
            <a:r>
              <a:rPr lang="en-GB" sz="1600" dirty="0"/>
              <a:t> </a:t>
            </a:r>
            <a:r>
              <a:rPr lang="en-GB" sz="1600" dirty="0" err="1"/>
              <a:t>sportives</a:t>
            </a:r>
            <a:r>
              <a:rPr lang="en-GB" sz="1600" dirty="0"/>
              <a:t> </a:t>
            </a:r>
            <a:r>
              <a:rPr lang="en-GB" sz="1600" dirty="0" err="1"/>
              <a:t>adaptées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7349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26149" y="313200"/>
            <a:ext cx="9143640" cy="432235"/>
          </a:xfrm>
        </p:spPr>
        <p:txBody>
          <a:bodyPr/>
          <a:lstStyle/>
          <a:p>
            <a:r>
              <a:rPr lang="en-GB" dirty="0" err="1"/>
              <a:t>Traitement</a:t>
            </a:r>
            <a:r>
              <a:rPr lang="en-GB" dirty="0"/>
              <a:t>(s)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EA6406CD-32F0-28E4-C3F3-A483551D1D3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Selon</a:t>
            </a:r>
            <a:r>
              <a:rPr lang="en-GB" sz="1600" dirty="0"/>
              <a:t> les </a:t>
            </a:r>
            <a:r>
              <a:rPr lang="en-GB" sz="1600" dirty="0" err="1"/>
              <a:t>comorbidités</a:t>
            </a:r>
            <a:r>
              <a:rPr lang="en-GB" sz="1600" dirty="0"/>
              <a:t> </a:t>
            </a:r>
            <a:r>
              <a:rPr lang="en-GB" sz="1600" dirty="0" err="1"/>
              <a:t>identifiées</a:t>
            </a:r>
            <a:endParaRPr lang="en-GB" sz="16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F110EA8-8CDC-6247-8BBB-192B350E03CB}"/>
              </a:ext>
            </a:extLst>
          </p:cNvPr>
          <p:cNvSpPr txBox="1">
            <a:spLocks/>
          </p:cNvSpPr>
          <p:nvPr/>
        </p:nvSpPr>
        <p:spPr>
          <a:xfrm>
            <a:off x="5963760" y="1348654"/>
            <a:ext cx="56224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Chirurgie</a:t>
            </a:r>
            <a:r>
              <a:rPr lang="en-GB" sz="1600" dirty="0"/>
              <a:t> et/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traitements</a:t>
            </a:r>
            <a:r>
              <a:rPr lang="en-GB" sz="1600" dirty="0"/>
              <a:t> des </a:t>
            </a:r>
            <a:r>
              <a:rPr lang="en-GB" sz="1600" dirty="0" err="1"/>
              <a:t>comorbidités</a:t>
            </a:r>
            <a:r>
              <a:rPr lang="en-GB" sz="1600" dirty="0"/>
              <a:t> </a:t>
            </a:r>
            <a:r>
              <a:rPr lang="en-GB" sz="1600" dirty="0" err="1"/>
              <a:t>identifiées</a:t>
            </a:r>
            <a:r>
              <a:rPr lang="en-GB" sz="1600" dirty="0"/>
              <a:t> </a:t>
            </a:r>
            <a:r>
              <a:rPr lang="en-GB" sz="1600" dirty="0" err="1"/>
              <a:t>selon</a:t>
            </a:r>
            <a:r>
              <a:rPr lang="en-GB" sz="1600" dirty="0"/>
              <a:t> les procedures </a:t>
            </a:r>
            <a:r>
              <a:rPr lang="en-GB" sz="1600" dirty="0" err="1"/>
              <a:t>habituelles</a:t>
            </a:r>
            <a:r>
              <a:rPr lang="en-GB" sz="1600" dirty="0"/>
              <a:t> de </a:t>
            </a:r>
            <a:r>
              <a:rPr lang="en-GB" sz="1600" dirty="0" err="1"/>
              <a:t>traitements</a:t>
            </a:r>
            <a:r>
              <a:rPr lang="en-GB" sz="1600" dirty="0"/>
              <a:t> de </a:t>
            </a:r>
            <a:r>
              <a:rPr lang="en-GB" sz="1600" dirty="0" err="1"/>
              <a:t>ces</a:t>
            </a:r>
            <a:r>
              <a:rPr lang="en-GB" sz="1600" dirty="0"/>
              <a:t> </a:t>
            </a:r>
            <a:r>
              <a:rPr lang="en-GB" sz="1600" dirty="0" err="1"/>
              <a:t>symptômes</a:t>
            </a:r>
            <a:r>
              <a:rPr lang="en-GB" sz="1600" dirty="0"/>
              <a:t> </a:t>
            </a:r>
            <a:r>
              <a:rPr lang="en-GB" sz="1600" dirty="0" err="1"/>
              <a:t>cardiaques</a:t>
            </a:r>
            <a:r>
              <a:rPr lang="en-GB" sz="1600" dirty="0"/>
              <a:t>, </a:t>
            </a:r>
            <a:r>
              <a:rPr lang="en-GB" sz="1600" dirty="0" err="1"/>
              <a:t>respiratoires</a:t>
            </a:r>
            <a:r>
              <a:rPr lang="en-GB" sz="1600" dirty="0"/>
              <a:t>, </a:t>
            </a:r>
            <a:r>
              <a:rPr lang="en-GB" sz="1600" dirty="0" err="1"/>
              <a:t>gastrointestinaux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Traitements</a:t>
            </a:r>
            <a:r>
              <a:rPr lang="en-GB" sz="1600" dirty="0"/>
              <a:t> des rides (lifting, </a:t>
            </a:r>
            <a:r>
              <a:rPr lang="en-GB" sz="1600" dirty="0" err="1"/>
              <a:t>chirurgie</a:t>
            </a:r>
            <a:r>
              <a:rPr lang="en-GB" sz="1600" dirty="0"/>
              <a:t> </a:t>
            </a:r>
            <a:r>
              <a:rPr lang="en-GB" sz="1600" dirty="0" err="1"/>
              <a:t>réparatrice</a:t>
            </a:r>
            <a:r>
              <a:rPr lang="en-GB" sz="1600" dirty="0"/>
              <a:t>)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2A54E31-ACB8-1C9C-A688-B49B250D47B5}"/>
              </a:ext>
            </a:extLst>
          </p:cNvPr>
          <p:cNvSpPr txBox="1">
            <a:spLocks/>
          </p:cNvSpPr>
          <p:nvPr/>
        </p:nvSpPr>
        <p:spPr>
          <a:xfrm>
            <a:off x="609480" y="3491580"/>
            <a:ext cx="5354280" cy="25790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Etre </a:t>
            </a:r>
            <a:r>
              <a:rPr lang="en-GB" sz="1600" dirty="0" err="1"/>
              <a:t>correctement</a:t>
            </a:r>
            <a:r>
              <a:rPr lang="en-GB" sz="1600" dirty="0"/>
              <a:t> </a:t>
            </a:r>
            <a:r>
              <a:rPr lang="en-GB" sz="1600" dirty="0" err="1"/>
              <a:t>adressé</a:t>
            </a:r>
            <a:r>
              <a:rPr lang="en-GB" sz="1600" dirty="0"/>
              <a:t> </a:t>
            </a:r>
            <a:r>
              <a:rPr lang="en-GB" sz="1600" dirty="0" err="1"/>
              <a:t>auprès</a:t>
            </a:r>
            <a:r>
              <a:rPr lang="en-GB" sz="1600" dirty="0"/>
              <a:t> des experts de la CL pour </a:t>
            </a:r>
            <a:r>
              <a:rPr lang="en-GB" sz="1600" dirty="0" err="1"/>
              <a:t>chacune</a:t>
            </a:r>
            <a:r>
              <a:rPr lang="en-GB" sz="1600" dirty="0"/>
              <a:t> des </a:t>
            </a:r>
            <a:r>
              <a:rPr lang="en-GB" sz="1600" dirty="0" err="1"/>
              <a:t>comorbidités</a:t>
            </a:r>
            <a:r>
              <a:rPr lang="en-GB" sz="1600" dirty="0"/>
              <a:t> </a:t>
            </a:r>
            <a:r>
              <a:rPr lang="en-GB" sz="1600" dirty="0" err="1"/>
              <a:t>associées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Trouver</a:t>
            </a:r>
            <a:r>
              <a:rPr lang="en-GB" sz="1600" dirty="0"/>
              <a:t> les </a:t>
            </a:r>
            <a:r>
              <a:rPr lang="en-GB" sz="1600" dirty="0" err="1"/>
              <a:t>chirurgiens</a:t>
            </a:r>
            <a:r>
              <a:rPr lang="en-GB" sz="1600" dirty="0"/>
              <a:t> experts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sans </a:t>
            </a:r>
            <a:r>
              <a:rPr lang="en-GB" sz="1600" dirty="0" err="1"/>
              <a:t>réserve</a:t>
            </a:r>
            <a:r>
              <a:rPr lang="en-GB" sz="1600" dirty="0"/>
              <a:t> aux </a:t>
            </a:r>
            <a:r>
              <a:rPr lang="en-GB" sz="1600" dirty="0" err="1"/>
              <a:t>listes</a:t>
            </a:r>
            <a:r>
              <a:rPr lang="en-GB" sz="1600" dirty="0"/>
              <a:t> </a:t>
            </a:r>
            <a:r>
              <a:rPr lang="en-GB" sz="1600" dirty="0" err="1"/>
              <a:t>d’attente</a:t>
            </a:r>
            <a:r>
              <a:rPr lang="en-GB" sz="1600" dirty="0"/>
              <a:t> de transplantation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Information sur les options et </a:t>
            </a:r>
            <a:r>
              <a:rPr lang="en-GB" sz="1600" dirty="0" err="1"/>
              <a:t>réserves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matière de </a:t>
            </a:r>
            <a:r>
              <a:rPr lang="en-GB" sz="1600" dirty="0" err="1"/>
              <a:t>traitement</a:t>
            </a:r>
            <a:r>
              <a:rPr lang="en-GB" sz="1600" dirty="0"/>
              <a:t> des rides,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compte</a:t>
            </a:r>
            <a:r>
              <a:rPr lang="en-GB" sz="1600" dirty="0"/>
              <a:t> </a:t>
            </a:r>
            <a:r>
              <a:rPr lang="en-GB" sz="1600" dirty="0" err="1"/>
              <a:t>soulagement</a:t>
            </a:r>
            <a:r>
              <a:rPr lang="en-GB" sz="1600" dirty="0"/>
              <a:t> de la </a:t>
            </a:r>
            <a:r>
              <a:rPr lang="en-GB" sz="1600" dirty="0" err="1"/>
              <a:t>douleur</a:t>
            </a: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48F96A03-FB5F-02B0-55C5-0C9B1E699554}"/>
              </a:ext>
            </a:extLst>
          </p:cNvPr>
          <p:cNvSpPr txBox="1">
            <a:spLocks/>
          </p:cNvSpPr>
          <p:nvPr/>
        </p:nvSpPr>
        <p:spPr>
          <a:xfrm>
            <a:off x="6228242" y="3361660"/>
            <a:ext cx="5354280" cy="2861340"/>
          </a:xfrm>
          <a:prstGeom prst="rect">
            <a:avLst/>
          </a:prstGeom>
        </p:spPr>
        <p:txBody>
          <a:bodyPr lIns="0" tIns="0" rIns="0" bIns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Carte </a:t>
            </a:r>
            <a:r>
              <a:rPr lang="en-GB" sz="1600" dirty="0" err="1"/>
              <a:t>internationale</a:t>
            </a:r>
            <a:r>
              <a:rPr lang="en-GB" sz="1600" dirty="0"/>
              <a:t> des experts </a:t>
            </a:r>
            <a:r>
              <a:rPr lang="en-GB" sz="1600" dirty="0" err="1"/>
              <a:t>selon</a:t>
            </a:r>
            <a:r>
              <a:rPr lang="en-GB" sz="1600" dirty="0"/>
              <a:t> les </a:t>
            </a:r>
            <a:r>
              <a:rPr lang="en-GB" sz="1600" dirty="0" err="1"/>
              <a:t>comorbidités</a:t>
            </a:r>
            <a:r>
              <a:rPr lang="en-GB" sz="1600" dirty="0"/>
              <a:t> </a:t>
            </a:r>
            <a:r>
              <a:rPr lang="en-GB" sz="1600" dirty="0" err="1"/>
              <a:t>identifiées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charge </a:t>
            </a:r>
            <a:r>
              <a:rPr lang="en-GB" sz="1600" dirty="0" err="1"/>
              <a:t>pluridisciplinaire</a:t>
            </a:r>
            <a:r>
              <a:rPr lang="en-GB" sz="1600" dirty="0"/>
              <a:t> tout au long de la vie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Information </a:t>
            </a:r>
            <a:r>
              <a:rPr lang="en-GB" sz="1600" dirty="0" err="1"/>
              <a:t>fiable</a:t>
            </a:r>
            <a:r>
              <a:rPr lang="en-GB" sz="1600" dirty="0"/>
              <a:t> sur les options </a:t>
            </a:r>
            <a:r>
              <a:rPr lang="en-GB" sz="1600" dirty="0" err="1"/>
              <a:t>en</a:t>
            </a:r>
            <a:r>
              <a:rPr lang="en-GB" sz="1600" dirty="0"/>
              <a:t> matière de </a:t>
            </a:r>
            <a:r>
              <a:rPr lang="en-GB" sz="1600" dirty="0" err="1"/>
              <a:t>chirurgie</a:t>
            </a:r>
            <a:r>
              <a:rPr lang="en-GB" sz="1600" dirty="0"/>
              <a:t> </a:t>
            </a:r>
            <a:r>
              <a:rPr lang="en-GB" sz="1600" dirty="0" err="1"/>
              <a:t>réparatrice</a:t>
            </a:r>
            <a:r>
              <a:rPr lang="en-GB" sz="1600" dirty="0"/>
              <a:t> / </a:t>
            </a:r>
            <a:r>
              <a:rPr lang="en-GB" sz="1600" dirty="0" err="1"/>
              <a:t>réduction</a:t>
            </a:r>
            <a:r>
              <a:rPr lang="en-GB" sz="1600" dirty="0"/>
              <a:t> des rides, </a:t>
            </a:r>
            <a:r>
              <a:rPr lang="en-GB" sz="1600" dirty="0" err="1"/>
              <a:t>ainsi</a:t>
            </a:r>
            <a:r>
              <a:rPr lang="en-GB" sz="1600" dirty="0"/>
              <a:t> que les consequences et la tenue des </a:t>
            </a:r>
            <a:r>
              <a:rPr lang="en-GB" sz="1600" dirty="0" err="1"/>
              <a:t>résultats</a:t>
            </a:r>
            <a:r>
              <a:rPr lang="en-GB" sz="1600" dirty="0"/>
              <a:t> à long </a:t>
            </a:r>
            <a:r>
              <a:rPr lang="en-GB" sz="1600" dirty="0" err="1"/>
              <a:t>terme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charge financière de la </a:t>
            </a:r>
            <a:r>
              <a:rPr lang="en-GB" sz="1600" dirty="0" err="1"/>
              <a:t>chirurgie</a:t>
            </a:r>
            <a:r>
              <a:rPr lang="en-GB" sz="1600" dirty="0"/>
              <a:t> </a:t>
            </a:r>
            <a:r>
              <a:rPr lang="en-GB" sz="1600" dirty="0" err="1"/>
              <a:t>réparatrice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r>
              <a:rPr lang="en-GB" sz="1600" dirty="0"/>
              <a:t> </a:t>
            </a:r>
            <a:r>
              <a:rPr lang="en-GB" sz="1600" dirty="0" err="1"/>
              <a:t>psychologique</a:t>
            </a:r>
            <a:r>
              <a:rPr lang="en-GB" sz="1600" dirty="0"/>
              <a:t> du </a:t>
            </a:r>
            <a:r>
              <a:rPr lang="en-GB" sz="1600" dirty="0" err="1"/>
              <a:t>malade</a:t>
            </a:r>
            <a:r>
              <a:rPr lang="en-GB" sz="1600" dirty="0"/>
              <a:t> et de son entourage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Partage </a:t>
            </a:r>
            <a:r>
              <a:rPr lang="en-GB" sz="1600" dirty="0" err="1"/>
              <a:t>d’expérience</a:t>
            </a:r>
            <a:r>
              <a:rPr lang="en-GB" sz="1600" dirty="0"/>
              <a:t> avec les pairs (association de maladies)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Surveillance/</a:t>
            </a:r>
            <a:r>
              <a:rPr lang="en-GB" sz="1600" dirty="0" err="1"/>
              <a:t>suivi</a:t>
            </a:r>
            <a:r>
              <a:rPr lang="en-GB" sz="1600" dirty="0"/>
              <a:t> des </a:t>
            </a:r>
            <a:r>
              <a:rPr lang="en-GB" sz="1600" dirty="0" err="1"/>
              <a:t>comorbidités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85940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 err="1"/>
              <a:t>Suivi</a:t>
            </a:r>
            <a:r>
              <a:rPr lang="en-GB" dirty="0"/>
              <a:t> </a:t>
            </a:r>
            <a:r>
              <a:rPr lang="en-GB" dirty="0" err="1"/>
              <a:t>Psychologique</a:t>
            </a:r>
            <a:r>
              <a:rPr lang="en-GB" dirty="0"/>
              <a:t> et à long </a:t>
            </a:r>
            <a:r>
              <a:rPr lang="en-GB" dirty="0" err="1"/>
              <a:t>terme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53F7987-EA9E-D86F-8210-847232AA93D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Suivi</a:t>
            </a:r>
            <a:r>
              <a:rPr lang="en-GB" sz="1600" dirty="0"/>
              <a:t> de </a:t>
            </a:r>
            <a:r>
              <a:rPr lang="en-GB" sz="1600" dirty="0" err="1"/>
              <a:t>l’état</a:t>
            </a:r>
            <a:r>
              <a:rPr lang="en-GB" sz="1600" dirty="0"/>
              <a:t> </a:t>
            </a:r>
            <a:r>
              <a:rPr lang="en-GB" sz="1600" dirty="0" err="1"/>
              <a:t>psychologique</a:t>
            </a:r>
            <a:r>
              <a:rPr lang="en-GB" sz="1600" dirty="0"/>
              <a:t> du patient et </a:t>
            </a:r>
            <a:r>
              <a:rPr lang="en-GB" sz="1600" dirty="0" err="1"/>
              <a:t>évolution</a:t>
            </a:r>
            <a:r>
              <a:rPr lang="en-GB" sz="1600" dirty="0"/>
              <a:t> au fil des </a:t>
            </a:r>
            <a:r>
              <a:rPr lang="en-GB" sz="1600" dirty="0" err="1"/>
              <a:t>années</a:t>
            </a:r>
            <a:r>
              <a:rPr lang="en-GB" sz="1600" dirty="0"/>
              <a:t>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Impact des </a:t>
            </a:r>
            <a:r>
              <a:rPr lang="en-GB" sz="1600" dirty="0" err="1"/>
              <a:t>informations</a:t>
            </a:r>
            <a:r>
              <a:rPr lang="en-GB" sz="1600" dirty="0"/>
              <a:t> reçues (</a:t>
            </a:r>
            <a:r>
              <a:rPr lang="en-GB" sz="1600" dirty="0" err="1"/>
              <a:t>comorbidités</a:t>
            </a:r>
            <a:r>
              <a:rPr lang="en-GB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Fardeau</a:t>
            </a:r>
            <a:r>
              <a:rPr lang="en-GB" sz="1600" dirty="0"/>
              <a:t> du regards des </a:t>
            </a:r>
            <a:r>
              <a:rPr lang="en-GB" sz="1600" dirty="0" err="1"/>
              <a:t>autres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Impact social et </a:t>
            </a:r>
            <a:r>
              <a:rPr lang="en-GB" sz="1600" dirty="0" err="1"/>
              <a:t>professionnel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Santé </a:t>
            </a:r>
            <a:r>
              <a:rPr lang="en-GB" sz="1600" dirty="0" err="1"/>
              <a:t>Mentale</a:t>
            </a:r>
            <a:r>
              <a:rPr lang="en-GB" sz="1600" dirty="0"/>
              <a:t> du Patient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5F34B99-E7B3-421A-62EE-7BD5C3553DC8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compte</a:t>
            </a:r>
            <a:r>
              <a:rPr lang="en-GB" sz="1600" dirty="0"/>
              <a:t> des </a:t>
            </a:r>
            <a:r>
              <a:rPr lang="en-GB" sz="1600" dirty="0" err="1"/>
              <a:t>défis</a:t>
            </a:r>
            <a:r>
              <a:rPr lang="en-GB" sz="1600" dirty="0"/>
              <a:t> </a:t>
            </a:r>
            <a:r>
              <a:rPr lang="en-GB" sz="1600" dirty="0" err="1"/>
              <a:t>psychosociaux</a:t>
            </a:r>
            <a:r>
              <a:rPr lang="en-GB" sz="1600" dirty="0"/>
              <a:t> (école, travail, vie </a:t>
            </a:r>
            <a:r>
              <a:rPr lang="en-GB" sz="1600" dirty="0" err="1"/>
              <a:t>sociale</a:t>
            </a:r>
            <a:r>
              <a:rPr lang="en-GB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compte</a:t>
            </a:r>
            <a:r>
              <a:rPr lang="en-GB" sz="1600" dirty="0"/>
              <a:t> de la </a:t>
            </a:r>
            <a:r>
              <a:rPr lang="en-GB" sz="1600" dirty="0" err="1"/>
              <a:t>qualité</a:t>
            </a:r>
            <a:r>
              <a:rPr lang="en-GB" sz="1600" dirty="0"/>
              <a:t> de vie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Education à la santé de la Peau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Impact </a:t>
            </a:r>
            <a:r>
              <a:rPr lang="en-GB" sz="1600" dirty="0" err="1"/>
              <a:t>environnemental</a:t>
            </a:r>
            <a:r>
              <a:rPr lang="en-GB" sz="1600" dirty="0"/>
              <a:t> et </a:t>
            </a:r>
            <a:r>
              <a:rPr lang="en-GB" sz="1600" dirty="0" err="1"/>
              <a:t>comportements</a:t>
            </a:r>
            <a:r>
              <a:rPr lang="en-GB" sz="1600" dirty="0"/>
              <a:t> “à </a:t>
            </a:r>
            <a:r>
              <a:rPr lang="en-GB" sz="1600" dirty="0" err="1"/>
              <a:t>risques</a:t>
            </a:r>
            <a:r>
              <a:rPr lang="en-GB" sz="1600" dirty="0"/>
              <a:t>” (</a:t>
            </a:r>
            <a:r>
              <a:rPr lang="en-GB" sz="1600" dirty="0" err="1"/>
              <a:t>tabac</a:t>
            </a:r>
            <a:r>
              <a:rPr lang="en-GB" sz="1600" dirty="0"/>
              <a:t>, alimentation, sports)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B125696-CDAA-D896-22C3-D3994C511354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Information sur les </a:t>
            </a:r>
            <a:r>
              <a:rPr lang="en-GB" sz="1600" dirty="0" err="1"/>
              <a:t>diverses</a:t>
            </a:r>
            <a:r>
              <a:rPr lang="en-GB" sz="1600" dirty="0"/>
              <a:t> </a:t>
            </a:r>
            <a:r>
              <a:rPr lang="en-GB" sz="1600" dirty="0" err="1"/>
              <a:t>thérapies</a:t>
            </a:r>
            <a:r>
              <a:rPr lang="en-GB" sz="1600" dirty="0"/>
              <a:t> </a:t>
            </a:r>
            <a:r>
              <a:rPr lang="en-GB" sz="1600" dirty="0" err="1"/>
              <a:t>disponibles</a:t>
            </a:r>
            <a:r>
              <a:rPr lang="en-GB" sz="1600" dirty="0"/>
              <a:t> (</a:t>
            </a:r>
            <a:r>
              <a:rPr lang="en-GB" sz="1600" dirty="0" err="1"/>
              <a:t>hypnose</a:t>
            </a:r>
            <a:r>
              <a:rPr lang="en-GB" sz="1600" dirty="0"/>
              <a:t>, </a:t>
            </a:r>
            <a:r>
              <a:rPr lang="en-GB" sz="1600" dirty="0" err="1"/>
              <a:t>thérapie</a:t>
            </a:r>
            <a:r>
              <a:rPr lang="en-GB" sz="1600" dirty="0"/>
              <a:t> </a:t>
            </a:r>
            <a:r>
              <a:rPr lang="en-GB" sz="1600" dirty="0" err="1"/>
              <a:t>comportementale</a:t>
            </a:r>
            <a:r>
              <a:rPr lang="en-GB" sz="1600" dirty="0"/>
              <a:t>, </a:t>
            </a:r>
            <a:r>
              <a:rPr lang="en-GB" sz="1600" dirty="0" err="1"/>
              <a:t>psychothérapie</a:t>
            </a:r>
            <a:r>
              <a:rPr lang="en-GB" sz="1600" dirty="0"/>
              <a:t>, </a:t>
            </a:r>
            <a:r>
              <a:rPr lang="en-GB" sz="1600" dirty="0" err="1"/>
              <a:t>thérapie</a:t>
            </a:r>
            <a:r>
              <a:rPr lang="en-GB" sz="1600" dirty="0"/>
              <a:t> </a:t>
            </a:r>
            <a:r>
              <a:rPr lang="en-GB" sz="1600" dirty="0" err="1"/>
              <a:t>familiale,etc</a:t>
            </a:r>
            <a:r>
              <a:rPr lang="en-GB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r>
              <a:rPr lang="en-GB" sz="1600" dirty="0"/>
              <a:t> dans </a:t>
            </a:r>
            <a:r>
              <a:rPr lang="en-GB" sz="1600" dirty="0" err="1"/>
              <a:t>l’estime</a:t>
            </a:r>
            <a:r>
              <a:rPr lang="en-GB" sz="1600" dirty="0"/>
              <a:t> de soi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Transition enfant/</a:t>
            </a:r>
            <a:r>
              <a:rPr lang="en-GB" sz="1600" dirty="0" err="1"/>
              <a:t>adulte</a:t>
            </a:r>
            <a:r>
              <a:rPr lang="en-GB" sz="1600" dirty="0"/>
              <a:t> </a:t>
            </a:r>
            <a:r>
              <a:rPr lang="en-GB" sz="1600" dirty="0" err="1"/>
              <a:t>coordonnée</a:t>
            </a:r>
            <a:r>
              <a:rPr lang="en-GB" sz="1600" dirty="0"/>
              <a:t> sans rupture de </a:t>
            </a:r>
            <a:r>
              <a:rPr lang="en-GB" sz="1600" dirty="0" err="1"/>
              <a:t>suivi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Amélioration</a:t>
            </a:r>
            <a:r>
              <a:rPr lang="en-GB" sz="1600" dirty="0"/>
              <a:t> de la </a:t>
            </a:r>
            <a:r>
              <a:rPr lang="en-GB" sz="1600" dirty="0" err="1"/>
              <a:t>qualité</a:t>
            </a:r>
            <a:r>
              <a:rPr lang="en-GB" sz="1600" dirty="0"/>
              <a:t> de vie sur </a:t>
            </a:r>
            <a:r>
              <a:rPr lang="en-GB" sz="1600" dirty="0" err="1"/>
              <a:t>tous</a:t>
            </a:r>
            <a:r>
              <a:rPr lang="en-GB" sz="1600" dirty="0"/>
              <a:t> les plans (</a:t>
            </a:r>
            <a:r>
              <a:rPr lang="en-GB" sz="1600" dirty="0" err="1"/>
              <a:t>relationnel</a:t>
            </a:r>
            <a:r>
              <a:rPr lang="en-GB" sz="1600" dirty="0"/>
              <a:t>, </a:t>
            </a:r>
            <a:r>
              <a:rPr lang="en-GB" sz="1600" dirty="0" err="1"/>
              <a:t>professionnel</a:t>
            </a:r>
            <a:r>
              <a:rPr lang="en-GB" sz="1600" dirty="0"/>
              <a:t>, familial, intime, etc)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Carte </a:t>
            </a:r>
            <a:r>
              <a:rPr lang="en-GB" sz="1600" dirty="0" err="1"/>
              <a:t>d’urgence</a:t>
            </a:r>
            <a:r>
              <a:rPr lang="en-GB" sz="1600" dirty="0"/>
              <a:t> </a:t>
            </a:r>
            <a:r>
              <a:rPr lang="en-GB" sz="1600" dirty="0" err="1"/>
              <a:t>spécifique</a:t>
            </a: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83F7916-FE04-CCEC-77A8-954DC78250BC}"/>
              </a:ext>
            </a:extLst>
          </p:cNvPr>
          <p:cNvSpPr txBox="1">
            <a:spLocks/>
          </p:cNvSpPr>
          <p:nvPr/>
        </p:nvSpPr>
        <p:spPr>
          <a:xfrm>
            <a:off x="6231960" y="3453480"/>
            <a:ext cx="5354280" cy="2756820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r>
              <a:rPr lang="en-GB" sz="1600" dirty="0"/>
              <a:t> à long </a:t>
            </a:r>
            <a:r>
              <a:rPr lang="en-GB" sz="1600" dirty="0" err="1"/>
              <a:t>terme</a:t>
            </a:r>
            <a:r>
              <a:rPr lang="en-GB" sz="1600" dirty="0"/>
              <a:t> dans </a:t>
            </a:r>
            <a:r>
              <a:rPr lang="en-GB" sz="1600" dirty="0" err="1"/>
              <a:t>l’acceptation</a:t>
            </a:r>
            <a:r>
              <a:rPr lang="en-GB" sz="1600" dirty="0"/>
              <a:t> et </a:t>
            </a:r>
            <a:r>
              <a:rPr lang="en-GB" sz="1600" dirty="0" err="1"/>
              <a:t>l’image</a:t>
            </a:r>
            <a:r>
              <a:rPr lang="en-GB" sz="1600" dirty="0"/>
              <a:t> de soi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et prise </a:t>
            </a:r>
            <a:r>
              <a:rPr lang="en-GB" sz="1600" dirty="0" err="1"/>
              <a:t>en</a:t>
            </a:r>
            <a:r>
              <a:rPr lang="en-GB" sz="1600" dirty="0"/>
              <a:t> charge des </a:t>
            </a:r>
            <a:r>
              <a:rPr lang="en-GB" sz="1600" dirty="0" err="1"/>
              <a:t>diverses</a:t>
            </a:r>
            <a:r>
              <a:rPr lang="en-GB" sz="1600" dirty="0"/>
              <a:t> </a:t>
            </a:r>
            <a:r>
              <a:rPr lang="en-GB" sz="1600" dirty="0" err="1"/>
              <a:t>thérapies</a:t>
            </a:r>
            <a:r>
              <a:rPr lang="en-GB" sz="1600" dirty="0"/>
              <a:t> possibles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Environnement social </a:t>
            </a:r>
            <a:r>
              <a:rPr lang="en-GB" sz="1600" dirty="0" err="1"/>
              <a:t>informé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Soutien</a:t>
            </a:r>
            <a:r>
              <a:rPr lang="en-GB" sz="1600" dirty="0"/>
              <a:t> à </a:t>
            </a:r>
            <a:r>
              <a:rPr lang="en-GB" sz="1600" dirty="0" err="1"/>
              <a:t>l’ensemble</a:t>
            </a:r>
            <a:r>
              <a:rPr lang="en-GB" sz="1600" dirty="0"/>
              <a:t> de la </a:t>
            </a:r>
            <a:r>
              <a:rPr lang="en-GB" sz="1600" dirty="0" err="1"/>
              <a:t>famille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Accès</a:t>
            </a:r>
            <a:r>
              <a:rPr lang="en-GB" sz="1600" dirty="0"/>
              <a:t> aux </a:t>
            </a:r>
            <a:r>
              <a:rPr lang="en-GB" sz="1600" dirty="0" err="1"/>
              <a:t>informations</a:t>
            </a:r>
            <a:r>
              <a:rPr lang="en-GB" sz="1600" dirty="0"/>
              <a:t> dans </a:t>
            </a:r>
            <a:r>
              <a:rPr lang="en-GB" sz="1600" dirty="0" err="1"/>
              <a:t>sa</a:t>
            </a:r>
            <a:r>
              <a:rPr lang="en-GB" sz="1600" dirty="0"/>
              <a:t> propre langue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Psychothérapeutes</a:t>
            </a:r>
            <a:r>
              <a:rPr lang="en-GB" sz="1600" dirty="0"/>
              <a:t> experts </a:t>
            </a:r>
            <a:r>
              <a:rPr lang="en-GB" sz="1600" dirty="0" err="1"/>
              <a:t>en</a:t>
            </a:r>
            <a:r>
              <a:rPr lang="en-GB" sz="1600" dirty="0"/>
              <a:t> matière </a:t>
            </a:r>
            <a:r>
              <a:rPr lang="en-GB" sz="1600" dirty="0" err="1"/>
              <a:t>d’impact</a:t>
            </a:r>
            <a:r>
              <a:rPr lang="en-GB" sz="1600" dirty="0"/>
              <a:t> des maladies </a:t>
            </a:r>
            <a:r>
              <a:rPr lang="en-GB" sz="1600" dirty="0" err="1"/>
              <a:t>dermatologiques</a:t>
            </a:r>
            <a:r>
              <a:rPr lang="en-GB" sz="1600" dirty="0"/>
              <a:t> sur la </a:t>
            </a:r>
            <a:r>
              <a:rPr lang="en-GB" sz="1600" dirty="0" err="1"/>
              <a:t>qualité</a:t>
            </a:r>
            <a:r>
              <a:rPr lang="en-GB" sz="1600" dirty="0"/>
              <a:t> de vie et </a:t>
            </a:r>
            <a:r>
              <a:rPr lang="en-GB" sz="1600" dirty="0" err="1"/>
              <a:t>leur</a:t>
            </a:r>
            <a:r>
              <a:rPr lang="en-GB" sz="1600" dirty="0"/>
              <a:t> </a:t>
            </a:r>
            <a:r>
              <a:rPr lang="en-GB" sz="1600" dirty="0" err="1"/>
              <a:t>fardeau</a:t>
            </a:r>
            <a:r>
              <a:rPr lang="en-GB" sz="1600" dirty="0"/>
              <a:t> psychosocial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72889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Planning Familial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33B22DC9-5697-DFD9-7A54-ABF348CCE5E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Puberté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Désir d’enfant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Transmission </a:t>
            </a:r>
            <a:r>
              <a:rPr lang="en-GB" sz="1600" dirty="0" err="1"/>
              <a:t>génétique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Grossesse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D6B288F-FC31-B7D3-15E8-85176D88ECF2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Répondre</a:t>
            </a:r>
            <a:r>
              <a:rPr lang="en-GB" sz="1600" dirty="0"/>
              <a:t> aux questions, </a:t>
            </a:r>
            <a:r>
              <a:rPr lang="en-GB" sz="1600" dirty="0" err="1"/>
              <a:t>voire</a:t>
            </a:r>
            <a:r>
              <a:rPr lang="en-GB" sz="1600" dirty="0"/>
              <a:t> les </a:t>
            </a:r>
            <a:r>
              <a:rPr lang="en-GB" sz="1600" dirty="0" err="1"/>
              <a:t>anticiper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Donner les </a:t>
            </a:r>
            <a:r>
              <a:rPr lang="en-GB" sz="1600" dirty="0" err="1"/>
              <a:t>informations</a:t>
            </a:r>
            <a:r>
              <a:rPr lang="en-GB" sz="1600" dirty="0"/>
              <a:t> </a:t>
            </a:r>
            <a:r>
              <a:rPr lang="en-GB" sz="1600" dirty="0" err="1"/>
              <a:t>nécessaires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Education/formation du patient à la transmission </a:t>
            </a:r>
            <a:r>
              <a:rPr lang="en-GB" sz="1600" dirty="0" err="1"/>
              <a:t>génétique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Information sur les </a:t>
            </a:r>
            <a:r>
              <a:rPr lang="en-GB" sz="1600" dirty="0" err="1"/>
              <a:t>risques</a:t>
            </a:r>
            <a:r>
              <a:rPr lang="en-GB" sz="1600" dirty="0"/>
              <a:t> </a:t>
            </a:r>
            <a:r>
              <a:rPr lang="en-GB" sz="1600" dirty="0" err="1"/>
              <a:t>liés</a:t>
            </a:r>
            <a:r>
              <a:rPr lang="en-GB" sz="1600" dirty="0"/>
              <a:t> à la </a:t>
            </a:r>
            <a:r>
              <a:rPr lang="en-GB" sz="1600" dirty="0" err="1"/>
              <a:t>grossesse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DF018E6B-DA96-BC4C-F0EC-10AA3C6DFABD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Etre </a:t>
            </a:r>
            <a:r>
              <a:rPr lang="en-GB" sz="1600" dirty="0" err="1"/>
              <a:t>informé</a:t>
            </a:r>
            <a:r>
              <a:rPr lang="en-GB" sz="1600" dirty="0"/>
              <a:t> </a:t>
            </a:r>
            <a:r>
              <a:rPr lang="en-GB" sz="1600" dirty="0" err="1"/>
              <a:t>dès</a:t>
            </a:r>
            <a:r>
              <a:rPr lang="en-GB" sz="1600" dirty="0"/>
              <a:t> la </a:t>
            </a:r>
            <a:r>
              <a:rPr lang="en-GB" sz="1600" dirty="0" err="1"/>
              <a:t>puberté</a:t>
            </a:r>
            <a:r>
              <a:rPr lang="en-GB" sz="1600" dirty="0"/>
              <a:t> de </a:t>
            </a:r>
            <a:r>
              <a:rPr lang="en-GB" sz="1600" dirty="0" err="1"/>
              <a:t>l’impact</a:t>
            </a:r>
            <a:r>
              <a:rPr lang="en-GB" sz="1600" dirty="0"/>
              <a:t> de la </a:t>
            </a:r>
            <a:r>
              <a:rPr lang="en-GB" sz="1600" dirty="0" err="1"/>
              <a:t>maladie</a:t>
            </a:r>
            <a:r>
              <a:rPr lang="en-GB" sz="1600" dirty="0"/>
              <a:t> sur la </a:t>
            </a:r>
            <a:r>
              <a:rPr lang="en-GB" sz="1600" dirty="0" err="1"/>
              <a:t>grossesse</a:t>
            </a:r>
            <a:r>
              <a:rPr lang="en-GB" sz="1600" dirty="0"/>
              <a:t> (transmission, </a:t>
            </a:r>
            <a:r>
              <a:rPr lang="en-GB" sz="1600" dirty="0" err="1"/>
              <a:t>risques</a:t>
            </a:r>
            <a:r>
              <a:rPr lang="en-GB" sz="1600" dirty="0"/>
              <a:t> </a:t>
            </a:r>
            <a:r>
              <a:rPr lang="en-GB" sz="1600" dirty="0" err="1"/>
              <a:t>encourus</a:t>
            </a:r>
            <a:r>
              <a:rPr lang="en-GB" sz="1600" dirty="0"/>
              <a:t> par la mère, options possibles)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Partage </a:t>
            </a:r>
            <a:r>
              <a:rPr lang="en-GB" sz="1600" dirty="0" err="1"/>
              <a:t>d’experience</a:t>
            </a:r>
            <a:r>
              <a:rPr lang="en-GB" sz="1600" dirty="0"/>
              <a:t> et conseils </a:t>
            </a:r>
            <a:r>
              <a:rPr lang="en-GB" sz="1600" dirty="0" err="1"/>
              <a:t>en</a:t>
            </a:r>
            <a:r>
              <a:rPr lang="en-GB" sz="1600" dirty="0"/>
              <a:t> matière de planning familial,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Parcours</a:t>
            </a:r>
            <a:r>
              <a:rPr lang="en-GB" sz="1600" dirty="0"/>
              <a:t> à </a:t>
            </a:r>
            <a:r>
              <a:rPr lang="en-GB" sz="1600" dirty="0" err="1"/>
              <a:t>suivre</a:t>
            </a:r>
            <a:r>
              <a:rPr lang="en-GB" sz="1600" dirty="0"/>
              <a:t>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cas</a:t>
            </a:r>
            <a:r>
              <a:rPr lang="en-GB" sz="1600" dirty="0"/>
              <a:t> de </a:t>
            </a:r>
            <a:r>
              <a:rPr lang="en-GB" sz="1600" dirty="0" err="1"/>
              <a:t>désir</a:t>
            </a:r>
            <a:r>
              <a:rPr lang="en-GB" sz="1600" dirty="0"/>
              <a:t> d’enfant (test prenatal, </a:t>
            </a:r>
            <a:r>
              <a:rPr lang="en-GB" sz="1600" dirty="0" err="1"/>
              <a:t>fécondation</a:t>
            </a:r>
            <a:r>
              <a:rPr lang="en-GB" sz="1600" dirty="0"/>
              <a:t> invitro, diagnostic </a:t>
            </a:r>
            <a:r>
              <a:rPr lang="en-GB" sz="1600" dirty="0" err="1"/>
              <a:t>préimplantatoire,etc</a:t>
            </a:r>
            <a:r>
              <a:rPr lang="en-GB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Aide </a:t>
            </a:r>
            <a:r>
              <a:rPr lang="en-GB" sz="1600" dirty="0" err="1"/>
              <a:t>psychologique</a:t>
            </a:r>
            <a:r>
              <a:rPr lang="en-GB" sz="1600" dirty="0"/>
              <a:t> à la prise de </a:t>
            </a:r>
            <a:r>
              <a:rPr lang="en-GB" sz="1600" dirty="0" err="1"/>
              <a:t>décision</a:t>
            </a:r>
            <a:r>
              <a:rPr lang="en-GB" sz="1600" dirty="0"/>
              <a:t> 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5A530ED-8485-BFF7-8999-EF30BCDE24D5}"/>
              </a:ext>
            </a:extLst>
          </p:cNvPr>
          <p:cNvSpPr txBox="1">
            <a:spLocks/>
          </p:cNvSpPr>
          <p:nvPr/>
        </p:nvSpPr>
        <p:spPr>
          <a:xfrm>
            <a:off x="623196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Prise </a:t>
            </a:r>
            <a:r>
              <a:rPr lang="en-GB" sz="1600" dirty="0" err="1"/>
              <a:t>en</a:t>
            </a:r>
            <a:r>
              <a:rPr lang="en-GB" sz="1600" dirty="0"/>
              <a:t> </a:t>
            </a:r>
            <a:r>
              <a:rPr lang="en-GB" sz="1600" dirty="0" err="1"/>
              <a:t>compte</a:t>
            </a:r>
            <a:r>
              <a:rPr lang="en-GB" sz="1600" dirty="0"/>
              <a:t> et </a:t>
            </a:r>
            <a:r>
              <a:rPr lang="en-GB" sz="1600" dirty="0" err="1"/>
              <a:t>accompagnement</a:t>
            </a:r>
            <a:r>
              <a:rPr lang="en-GB" sz="1600" dirty="0"/>
              <a:t> des choix des </a:t>
            </a:r>
            <a:r>
              <a:rPr lang="en-GB" sz="1600" dirty="0" err="1"/>
              <a:t>futurs</a:t>
            </a:r>
            <a:r>
              <a:rPr lang="en-GB" sz="1600" dirty="0"/>
              <a:t> parents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Gynécologues-obstétriciens</a:t>
            </a:r>
            <a:r>
              <a:rPr lang="en-GB" sz="1600" dirty="0"/>
              <a:t> experts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Patient </a:t>
            </a:r>
            <a:r>
              <a:rPr lang="en-GB" sz="1600" dirty="0" err="1"/>
              <a:t>informé</a:t>
            </a:r>
            <a:r>
              <a:rPr lang="en-GB" sz="1600" dirty="0"/>
              <a:t> des options qui se </a:t>
            </a:r>
            <a:r>
              <a:rPr lang="en-GB" sz="1600" dirty="0" err="1"/>
              <a:t>présentent</a:t>
            </a:r>
            <a:r>
              <a:rPr lang="en-GB" sz="1600" dirty="0"/>
              <a:t> et de </a:t>
            </a:r>
            <a:r>
              <a:rPr lang="en-GB" sz="1600" dirty="0" err="1"/>
              <a:t>leurs</a:t>
            </a:r>
            <a:r>
              <a:rPr lang="en-GB" sz="1600" dirty="0"/>
              <a:t> consequences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Information sur les </a:t>
            </a:r>
            <a:r>
              <a:rPr lang="en-GB" sz="1600" dirty="0" err="1"/>
              <a:t>risques</a:t>
            </a:r>
            <a:r>
              <a:rPr lang="en-GB" sz="1600" dirty="0"/>
              <a:t> </a:t>
            </a:r>
            <a:r>
              <a:rPr lang="en-GB" sz="1600" dirty="0" err="1"/>
              <a:t>liés</a:t>
            </a:r>
            <a:r>
              <a:rPr lang="en-GB" sz="1600" dirty="0"/>
              <a:t> aux </a:t>
            </a:r>
            <a:r>
              <a:rPr lang="en-GB" sz="1600" dirty="0" err="1"/>
              <a:t>comorbidités</a:t>
            </a:r>
            <a:r>
              <a:rPr lang="en-GB" sz="1600" dirty="0"/>
              <a:t> </a:t>
            </a:r>
            <a:r>
              <a:rPr lang="en-GB" sz="1600" dirty="0" err="1"/>
              <a:t>identifiées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8161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 err="1"/>
              <a:t>Soins</a:t>
            </a:r>
            <a:r>
              <a:rPr lang="en-GB" dirty="0"/>
              <a:t> </a:t>
            </a:r>
            <a:r>
              <a:rPr lang="en-GB" dirty="0" err="1"/>
              <a:t>Paliatifs</a:t>
            </a:r>
            <a:r>
              <a:rPr lang="en-GB" dirty="0"/>
              <a:t> et </a:t>
            </a:r>
            <a:r>
              <a:rPr lang="en-GB" dirty="0" err="1"/>
              <a:t>Décès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4E8BC57-8C5B-3B24-CF73-02D1156C744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 err="1">
                <a:solidFill>
                  <a:srgbClr val="7A8C8E"/>
                </a:solidFill>
              </a:rPr>
              <a:t>Présentation</a:t>
            </a:r>
            <a:r>
              <a:rPr lang="en-GB" sz="1600" dirty="0">
                <a:solidFill>
                  <a:srgbClr val="7A8C8E"/>
                </a:solidFill>
              </a:rPr>
              <a:t> Clinique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Détresse</a:t>
            </a:r>
            <a:r>
              <a:rPr lang="en-GB" sz="1600" dirty="0"/>
              <a:t> </a:t>
            </a:r>
            <a:r>
              <a:rPr lang="en-GB" sz="1600" dirty="0" err="1"/>
              <a:t>respiratoire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Echec</a:t>
            </a:r>
            <a:r>
              <a:rPr lang="en-GB" sz="1600" dirty="0"/>
              <a:t> de transplantation </a:t>
            </a:r>
            <a:r>
              <a:rPr lang="en-GB" sz="1600" dirty="0" err="1"/>
              <a:t>pulmonaire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Rupture </a:t>
            </a:r>
            <a:r>
              <a:rPr lang="en-GB" sz="1600" dirty="0" err="1"/>
              <a:t>d’anévrisme</a:t>
            </a:r>
            <a:endParaRPr lang="en-GB" sz="16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CF967AE-4412-41E6-0163-D0136FAA608B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Actions </a:t>
            </a:r>
            <a:r>
              <a:rPr lang="en-GB" sz="1600" dirty="0" err="1">
                <a:solidFill>
                  <a:srgbClr val="75BDA7"/>
                </a:solidFill>
              </a:rPr>
              <a:t>Nécessaires</a:t>
            </a: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Fin de vie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Soins</a:t>
            </a:r>
            <a:r>
              <a:rPr lang="en-GB" sz="1600" dirty="0"/>
              <a:t> </a:t>
            </a:r>
            <a:r>
              <a:rPr lang="en-GB" sz="1600" dirty="0" err="1"/>
              <a:t>palliatifs</a:t>
            </a: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F876E0F-FF12-80F6-F495-9032F8EC325A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 err="1">
                <a:solidFill>
                  <a:srgbClr val="58B6C0"/>
                </a:solidFill>
              </a:rPr>
              <a:t>Besoins</a:t>
            </a:r>
            <a:r>
              <a:rPr lang="en-GB" sz="1600" dirty="0">
                <a:solidFill>
                  <a:srgbClr val="58B6C0"/>
                </a:solidFill>
              </a:rPr>
              <a:t> du Patient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Accompagnement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Soutien</a:t>
            </a:r>
            <a:r>
              <a:rPr lang="en-GB" sz="1600" dirty="0"/>
              <a:t> du </a:t>
            </a:r>
            <a:r>
              <a:rPr lang="en-GB" sz="1600" dirty="0" err="1"/>
              <a:t>malade</a:t>
            </a:r>
            <a:r>
              <a:rPr lang="en-GB" sz="1600" dirty="0"/>
              <a:t> et de son entourage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Conseillers</a:t>
            </a:r>
            <a:r>
              <a:rPr lang="en-GB" sz="1600" dirty="0"/>
              <a:t> </a:t>
            </a:r>
            <a:r>
              <a:rPr lang="en-GB" sz="1600" dirty="0" err="1"/>
              <a:t>spécialement</a:t>
            </a:r>
            <a:r>
              <a:rPr lang="en-GB" sz="1600" dirty="0"/>
              <a:t> </a:t>
            </a:r>
            <a:r>
              <a:rPr lang="en-GB" sz="1600" dirty="0" err="1"/>
              <a:t>formés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1E2DB24B-FEC6-580C-AED0-E37AAAAE5D85}"/>
              </a:ext>
            </a:extLst>
          </p:cNvPr>
          <p:cNvSpPr txBox="1">
            <a:spLocks/>
          </p:cNvSpPr>
          <p:nvPr/>
        </p:nvSpPr>
        <p:spPr>
          <a:xfrm>
            <a:off x="6228242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Situation </a:t>
            </a:r>
            <a:r>
              <a:rPr lang="en-GB" sz="1600" dirty="0" err="1">
                <a:solidFill>
                  <a:srgbClr val="00B0F0"/>
                </a:solidFill>
              </a:rPr>
              <a:t>Idéale</a:t>
            </a:r>
            <a:r>
              <a:rPr lang="en-GB" sz="1600" dirty="0">
                <a:solidFill>
                  <a:srgbClr val="00B0F0"/>
                </a:solidFill>
              </a:rPr>
              <a:t> &amp; </a:t>
            </a:r>
            <a:r>
              <a:rPr lang="en-GB" sz="1600" dirty="0" err="1">
                <a:solidFill>
                  <a:srgbClr val="00B0F0"/>
                </a:solidFill>
              </a:rPr>
              <a:t>Soutien</a:t>
            </a:r>
            <a:endParaRPr lang="en-GB" sz="16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Mise </a:t>
            </a:r>
            <a:r>
              <a:rPr lang="en-GB" sz="1600" dirty="0" err="1"/>
              <a:t>en</a:t>
            </a:r>
            <a:r>
              <a:rPr lang="en-GB" sz="1600" dirty="0"/>
              <a:t> relation avec les services </a:t>
            </a:r>
            <a:r>
              <a:rPr lang="en-GB" sz="1600" dirty="0" err="1"/>
              <a:t>spécialisés</a:t>
            </a:r>
            <a:r>
              <a:rPr lang="en-GB" sz="1600" dirty="0"/>
              <a:t>/experts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Soutien</a:t>
            </a:r>
            <a:r>
              <a:rPr lang="en-GB" sz="1600" dirty="0"/>
              <a:t> </a:t>
            </a:r>
            <a:r>
              <a:rPr lang="en-GB" sz="1600" dirty="0" err="1"/>
              <a:t>quotidien</a:t>
            </a:r>
            <a:r>
              <a:rPr lang="en-GB" sz="1600" dirty="0"/>
              <a:t> par des pairs experts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err="1"/>
              <a:t>Commémorer</a:t>
            </a:r>
            <a:r>
              <a:rPr lang="en-GB" sz="1600" dirty="0"/>
              <a:t> </a:t>
            </a:r>
            <a:r>
              <a:rPr lang="en-GB" sz="1600" dirty="0" err="1"/>
              <a:t>collectivement</a:t>
            </a:r>
            <a:r>
              <a:rPr lang="en-GB" sz="1600" dirty="0"/>
              <a:t> les </a:t>
            </a:r>
            <a:r>
              <a:rPr lang="en-GB" sz="1600" dirty="0" err="1"/>
              <a:t>personnes</a:t>
            </a:r>
            <a:r>
              <a:rPr lang="en-GB" sz="1600" dirty="0"/>
              <a:t> </a:t>
            </a:r>
            <a:r>
              <a:rPr lang="en-GB" sz="1600" dirty="0" err="1"/>
              <a:t>décédées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6067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ACCD"/>
      </a:accent1>
      <a:accent2>
        <a:srgbClr val="00519C"/>
      </a:accent2>
      <a:accent3>
        <a:srgbClr val="55BE8C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1431</TotalTime>
  <Words>1214</Words>
  <Application>Microsoft Office PowerPoint</Application>
  <PresentationFormat>Grand écran</PresentationFormat>
  <Paragraphs>202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Andika</vt:lpstr>
      <vt:lpstr>Arial</vt:lpstr>
      <vt:lpstr>Calibri</vt:lpstr>
      <vt:lpstr>Franklin Gothic Book</vt:lpstr>
      <vt:lpstr>Lato Light</vt:lpstr>
      <vt:lpstr>Poppins</vt:lpstr>
      <vt:lpstr>Symbol</vt:lpstr>
      <vt:lpstr>Tahoma</vt:lpstr>
      <vt:lpstr>Times New Roman</vt:lpstr>
      <vt:lpstr>Wingdings</vt:lpstr>
      <vt:lpstr>Office Theme</vt:lpstr>
      <vt:lpstr>ERN Parcours du Patient </vt:lpstr>
      <vt:lpstr>Aperçu du Parcours du Patient</vt:lpstr>
      <vt:lpstr>Pré-Diagnostic et Premiers Symptômes</vt:lpstr>
      <vt:lpstr>Diagnostic</vt:lpstr>
      <vt:lpstr>Comorbidités</vt:lpstr>
      <vt:lpstr>Traitement(s)</vt:lpstr>
      <vt:lpstr>Suivi Psychologique et à long terme</vt:lpstr>
      <vt:lpstr>Planning Familial</vt:lpstr>
      <vt:lpstr>Soins Paliatifs et Décès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Jen Tidman</dc:creator>
  <dc:description/>
  <cp:lastModifiedBy>marie-claude Boiteux</cp:lastModifiedBy>
  <cp:revision>36</cp:revision>
  <cp:lastPrinted>2025-05-26T16:23:41Z</cp:lastPrinted>
  <dcterms:created xsi:type="dcterms:W3CDTF">2022-09-06T15:17:20Z</dcterms:created>
  <dcterms:modified xsi:type="dcterms:W3CDTF">2026-01-28T13:08:52Z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0x010100D826D81C5FE4E64D8D994B410E4529C3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7</vt:i4>
  </property>
</Properties>
</file>