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2"/>
  </p:notesMasterIdLst>
  <p:sldIdLst>
    <p:sldId id="767" r:id="rId2"/>
    <p:sldId id="768" r:id="rId3"/>
    <p:sldId id="769" r:id="rId4"/>
    <p:sldId id="776" r:id="rId5"/>
    <p:sldId id="770" r:id="rId6"/>
    <p:sldId id="771" r:id="rId7"/>
    <p:sldId id="772" r:id="rId8"/>
    <p:sldId id="773" r:id="rId9"/>
    <p:sldId id="774" r:id="rId10"/>
    <p:sldId id="258" r:id="rId11"/>
  </p:sldIdLst>
  <p:sldSz cx="12192000" cy="6858000"/>
  <p:notesSz cx="6858000" cy="99456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5BE8C"/>
    <a:srgbClr val="00519C"/>
    <a:srgbClr val="0D397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784"/>
    <p:restoredTop sz="96327"/>
  </p:normalViewPr>
  <p:slideViewPr>
    <p:cSldViewPr snapToGrid="0">
      <p:cViewPr varScale="1">
        <p:scale>
          <a:sx n="74" d="100"/>
          <a:sy n="74" d="100"/>
        </p:scale>
        <p:origin x="60" y="29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2472" cy="499130"/>
          </a:xfrm>
          <a:prstGeom prst="rect">
            <a:avLst/>
          </a:prstGeom>
        </p:spPr>
        <p:txBody>
          <a:bodyPr vert="horz" lIns="84180" tIns="42090" rIns="84180" bIns="42090" rtlCol="0"/>
          <a:lstStyle>
            <a:lvl1pPr algn="l">
              <a:defRPr sz="1100"/>
            </a:lvl1pPr>
          </a:lstStyle>
          <a:p>
            <a:endParaRPr lang="en-GB"/>
          </a:p>
        </p:txBody>
      </p:sp>
      <p:sp>
        <p:nvSpPr>
          <p:cNvPr id="3" name="Date Placeholder 2"/>
          <p:cNvSpPr>
            <a:spLocks noGrp="1"/>
          </p:cNvSpPr>
          <p:nvPr>
            <p:ph type="dt" idx="1"/>
          </p:nvPr>
        </p:nvSpPr>
        <p:spPr>
          <a:xfrm>
            <a:off x="3884088" y="1"/>
            <a:ext cx="2972472" cy="499130"/>
          </a:xfrm>
          <a:prstGeom prst="rect">
            <a:avLst/>
          </a:prstGeom>
        </p:spPr>
        <p:txBody>
          <a:bodyPr vert="horz" lIns="84180" tIns="42090" rIns="84180" bIns="42090" rtlCol="0"/>
          <a:lstStyle>
            <a:lvl1pPr algn="r">
              <a:defRPr sz="1100"/>
            </a:lvl1pPr>
          </a:lstStyle>
          <a:p>
            <a:fld id="{DC4737D0-68ED-48CC-8735-6E485A17600D}" type="datetimeFigureOut">
              <a:rPr lang="en-GB" smtClean="0"/>
              <a:t>28/01/2026</a:t>
            </a:fld>
            <a:endParaRPr lang="en-GB"/>
          </a:p>
        </p:txBody>
      </p:sp>
      <p:sp>
        <p:nvSpPr>
          <p:cNvPr id="4" name="Slide Image Placeholder 3"/>
          <p:cNvSpPr>
            <a:spLocks noGrp="1" noRot="1" noChangeAspect="1"/>
          </p:cNvSpPr>
          <p:nvPr>
            <p:ph type="sldImg" idx="2"/>
          </p:nvPr>
        </p:nvSpPr>
        <p:spPr>
          <a:xfrm>
            <a:off x="444500" y="1243013"/>
            <a:ext cx="5969000" cy="3357562"/>
          </a:xfrm>
          <a:prstGeom prst="rect">
            <a:avLst/>
          </a:prstGeom>
          <a:noFill/>
          <a:ln w="12700">
            <a:solidFill>
              <a:prstClr val="black"/>
            </a:solidFill>
          </a:ln>
        </p:spPr>
        <p:txBody>
          <a:bodyPr vert="horz" lIns="84180" tIns="42090" rIns="84180" bIns="42090" rtlCol="0" anchor="ctr"/>
          <a:lstStyle/>
          <a:p>
            <a:endParaRPr lang="en-GB"/>
          </a:p>
        </p:txBody>
      </p:sp>
      <p:sp>
        <p:nvSpPr>
          <p:cNvPr id="5" name="Notes Placeholder 4"/>
          <p:cNvSpPr>
            <a:spLocks noGrp="1"/>
          </p:cNvSpPr>
          <p:nvPr>
            <p:ph type="body" sz="quarter" idx="3"/>
          </p:nvPr>
        </p:nvSpPr>
        <p:spPr>
          <a:xfrm>
            <a:off x="685512" y="4786040"/>
            <a:ext cx="5486976" cy="3916253"/>
          </a:xfrm>
          <a:prstGeom prst="rect">
            <a:avLst/>
          </a:prstGeom>
        </p:spPr>
        <p:txBody>
          <a:bodyPr vert="horz" lIns="84180" tIns="42090" rIns="84180" bIns="4209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6558"/>
            <a:ext cx="2972472" cy="499130"/>
          </a:xfrm>
          <a:prstGeom prst="rect">
            <a:avLst/>
          </a:prstGeom>
        </p:spPr>
        <p:txBody>
          <a:bodyPr vert="horz" lIns="84180" tIns="42090" rIns="84180" bIns="42090" rtlCol="0" anchor="b"/>
          <a:lstStyle>
            <a:lvl1pPr algn="l">
              <a:defRPr sz="1100"/>
            </a:lvl1pPr>
          </a:lstStyle>
          <a:p>
            <a:endParaRPr lang="en-GB"/>
          </a:p>
        </p:txBody>
      </p:sp>
      <p:sp>
        <p:nvSpPr>
          <p:cNvPr id="7" name="Slide Number Placeholder 6"/>
          <p:cNvSpPr>
            <a:spLocks noGrp="1"/>
          </p:cNvSpPr>
          <p:nvPr>
            <p:ph type="sldNum" sz="quarter" idx="5"/>
          </p:nvPr>
        </p:nvSpPr>
        <p:spPr>
          <a:xfrm>
            <a:off x="3884088" y="9446558"/>
            <a:ext cx="2972472" cy="499130"/>
          </a:xfrm>
          <a:prstGeom prst="rect">
            <a:avLst/>
          </a:prstGeom>
        </p:spPr>
        <p:txBody>
          <a:bodyPr vert="horz" lIns="84180" tIns="42090" rIns="84180" bIns="42090" rtlCol="0" anchor="b"/>
          <a:lstStyle>
            <a:lvl1pPr algn="r">
              <a:defRPr sz="1100"/>
            </a:lvl1pPr>
          </a:lstStyle>
          <a:p>
            <a:fld id="{D61BFAF6-75E2-42BB-9FCB-C9EAF4F4B3A2}" type="slidenum">
              <a:rPr lang="en-GB" smtClean="0"/>
              <a:t>‹N°›</a:t>
            </a:fld>
            <a:endParaRPr lang="en-GB"/>
          </a:p>
        </p:txBody>
      </p:sp>
    </p:spTree>
    <p:extLst>
      <p:ext uri="{BB962C8B-B14F-4D97-AF65-F5344CB8AC3E}">
        <p14:creationId xmlns:p14="http://schemas.microsoft.com/office/powerpoint/2010/main" val="36296692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Content over Content">
    <p:spTree>
      <p:nvGrpSpPr>
        <p:cNvPr id="1" name=""/>
        <p:cNvGrpSpPr/>
        <p:nvPr/>
      </p:nvGrpSpPr>
      <p:grpSpPr>
        <a:xfrm>
          <a:off x="0" y="0"/>
          <a:ext cx="0" cy="0"/>
          <a:chOff x="0" y="0"/>
          <a:chExt cx="0" cy="0"/>
        </a:xfrm>
      </p:grpSpPr>
      <p:sp>
        <p:nvSpPr>
          <p:cNvPr id="35" name="PlaceHolder 2"/>
          <p:cNvSpPr>
            <a:spLocks noGrp="1"/>
          </p:cNvSpPr>
          <p:nvPr>
            <p:ph type="body"/>
          </p:nvPr>
        </p:nvSpPr>
        <p:spPr>
          <a:xfrm>
            <a:off x="609480" y="1348654"/>
            <a:ext cx="10972440" cy="215270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36" name="PlaceHolder 3"/>
          <p:cNvSpPr>
            <a:spLocks noGrp="1"/>
          </p:cNvSpPr>
          <p:nvPr>
            <p:ph type="body"/>
          </p:nvPr>
        </p:nvSpPr>
        <p:spPr>
          <a:xfrm>
            <a:off x="609480" y="3682080"/>
            <a:ext cx="10972440" cy="215270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2" name="PlaceHolder 1">
            <a:extLst>
              <a:ext uri="{FF2B5EF4-FFF2-40B4-BE49-F238E27FC236}">
                <a16:creationId xmlns:a16="http://schemas.microsoft.com/office/drawing/2014/main" id="{59942B1E-A55B-BFD1-EE3B-F09546C7319D}"/>
              </a:ext>
            </a:extLst>
          </p:cNvPr>
          <p:cNvSpPr>
            <a:spLocks noGrp="1"/>
          </p:cNvSpPr>
          <p:nvPr>
            <p:ph type="title" idx="10"/>
          </p:nvPr>
        </p:nvSpPr>
        <p:spPr>
          <a:xfrm>
            <a:off x="439028" y="313200"/>
            <a:ext cx="9143640" cy="432235"/>
          </a:xfrm>
          <a:prstGeom prst="rect">
            <a:avLst/>
          </a:prstGeom>
        </p:spPr>
        <p:txBody>
          <a:bodyPr lIns="0" tIns="0" rIns="0" bIns="0" anchor="ctr">
            <a:noAutofit/>
          </a:bodyPr>
          <a:lstStyle/>
          <a:p>
            <a:r>
              <a:rPr lang="en-GB" sz="1800" b="0" strike="noStrike" spc="-1">
                <a:solidFill>
                  <a:srgbClr val="000000"/>
                </a:solidFill>
                <a:latin typeface="Franklin Gothic Book"/>
              </a:rPr>
              <a:t>Click to edit Master title style</a:t>
            </a:r>
            <a:endParaRPr lang="en-US" sz="1800" b="0" strike="noStrike" spc="-1">
              <a:solidFill>
                <a:srgbClr val="000000"/>
              </a:solidFill>
              <a:latin typeface="Franklin Gothic Book"/>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4 Content">
    <p:spTree>
      <p:nvGrpSpPr>
        <p:cNvPr id="1" name=""/>
        <p:cNvGrpSpPr/>
        <p:nvPr/>
      </p:nvGrpSpPr>
      <p:grpSpPr>
        <a:xfrm>
          <a:off x="0" y="0"/>
          <a:ext cx="0" cy="0"/>
          <a:chOff x="0" y="0"/>
          <a:chExt cx="0" cy="0"/>
        </a:xfrm>
      </p:grpSpPr>
      <p:sp>
        <p:nvSpPr>
          <p:cNvPr id="38" name="PlaceHolder 2"/>
          <p:cNvSpPr>
            <a:spLocks noGrp="1"/>
          </p:cNvSpPr>
          <p:nvPr>
            <p:ph type="body"/>
          </p:nvPr>
        </p:nvSpPr>
        <p:spPr>
          <a:xfrm>
            <a:off x="609480" y="1348654"/>
            <a:ext cx="5354280" cy="215270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39" name="PlaceHolder 3"/>
          <p:cNvSpPr>
            <a:spLocks noGrp="1"/>
          </p:cNvSpPr>
          <p:nvPr>
            <p:ph type="body"/>
          </p:nvPr>
        </p:nvSpPr>
        <p:spPr>
          <a:xfrm>
            <a:off x="6231960" y="1348654"/>
            <a:ext cx="5354280" cy="215270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40" name="PlaceHolder 4"/>
          <p:cNvSpPr>
            <a:spLocks noGrp="1"/>
          </p:cNvSpPr>
          <p:nvPr>
            <p:ph type="body"/>
          </p:nvPr>
        </p:nvSpPr>
        <p:spPr>
          <a:xfrm>
            <a:off x="609480" y="3682080"/>
            <a:ext cx="5354280" cy="215270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41" name="PlaceHolder 5"/>
          <p:cNvSpPr>
            <a:spLocks noGrp="1"/>
          </p:cNvSpPr>
          <p:nvPr>
            <p:ph type="body"/>
          </p:nvPr>
        </p:nvSpPr>
        <p:spPr>
          <a:xfrm>
            <a:off x="6231960" y="3682080"/>
            <a:ext cx="5354280" cy="215270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2" name="PlaceHolder 1">
            <a:extLst>
              <a:ext uri="{FF2B5EF4-FFF2-40B4-BE49-F238E27FC236}">
                <a16:creationId xmlns:a16="http://schemas.microsoft.com/office/drawing/2014/main" id="{292E16A1-B04F-5181-B670-E489A7D5436E}"/>
              </a:ext>
            </a:extLst>
          </p:cNvPr>
          <p:cNvSpPr>
            <a:spLocks noGrp="1"/>
          </p:cNvSpPr>
          <p:nvPr>
            <p:ph type="title" idx="10"/>
          </p:nvPr>
        </p:nvSpPr>
        <p:spPr>
          <a:xfrm>
            <a:off x="439028" y="313200"/>
            <a:ext cx="9143640" cy="432235"/>
          </a:xfrm>
          <a:prstGeom prst="rect">
            <a:avLst/>
          </a:prstGeom>
        </p:spPr>
        <p:txBody>
          <a:bodyPr lIns="0" tIns="0" rIns="0" bIns="0" anchor="ctr">
            <a:noAutofit/>
          </a:bodyPr>
          <a:lstStyle/>
          <a:p>
            <a:r>
              <a:rPr lang="en-GB" sz="1800" b="0" strike="noStrike" spc="-1">
                <a:solidFill>
                  <a:srgbClr val="000000"/>
                </a:solidFill>
                <a:latin typeface="Franklin Gothic Book"/>
              </a:rPr>
              <a:t>Click to edit Master title style</a:t>
            </a:r>
            <a:endParaRPr lang="en-US" sz="1800" b="0" strike="noStrike" spc="-1">
              <a:solidFill>
                <a:srgbClr val="000000"/>
              </a:solidFill>
              <a:latin typeface="Franklin Gothic Book"/>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6 Content">
    <p:spTree>
      <p:nvGrpSpPr>
        <p:cNvPr id="1" name=""/>
        <p:cNvGrpSpPr/>
        <p:nvPr/>
      </p:nvGrpSpPr>
      <p:grpSpPr>
        <a:xfrm>
          <a:off x="0" y="0"/>
          <a:ext cx="0" cy="0"/>
          <a:chOff x="0" y="0"/>
          <a:chExt cx="0" cy="0"/>
        </a:xfrm>
      </p:grpSpPr>
      <p:sp>
        <p:nvSpPr>
          <p:cNvPr id="43" name="PlaceHolder 2"/>
          <p:cNvSpPr>
            <a:spLocks noGrp="1"/>
          </p:cNvSpPr>
          <p:nvPr>
            <p:ph type="body"/>
          </p:nvPr>
        </p:nvSpPr>
        <p:spPr>
          <a:xfrm>
            <a:off x="609480" y="1348654"/>
            <a:ext cx="3533040" cy="2152706"/>
          </a:xfrm>
          <a:prstGeom prst="rect">
            <a:avLst/>
          </a:prstGeom>
        </p:spPr>
        <p:txBody>
          <a:bodyPr lIns="0" tIns="0" rIns="0" bIns="0">
            <a:normAutofit/>
          </a:bodyPr>
          <a:lstStyle/>
          <a:p>
            <a:pPr lvl="0"/>
            <a:r>
              <a:rPr lang="en-GB" sz="2400" b="0" strike="noStrike" spc="-1" dirty="0">
                <a:solidFill>
                  <a:srgbClr val="0098BD"/>
                </a:solidFill>
                <a:latin typeface="Tahoma"/>
              </a:rPr>
              <a:t>Click to edit Master text styles</a:t>
            </a:r>
          </a:p>
        </p:txBody>
      </p:sp>
      <p:sp>
        <p:nvSpPr>
          <p:cNvPr id="44" name="PlaceHolder 3"/>
          <p:cNvSpPr>
            <a:spLocks noGrp="1"/>
          </p:cNvSpPr>
          <p:nvPr>
            <p:ph type="body"/>
          </p:nvPr>
        </p:nvSpPr>
        <p:spPr>
          <a:xfrm>
            <a:off x="4319640" y="1348654"/>
            <a:ext cx="3533040" cy="215270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45" name="PlaceHolder 4"/>
          <p:cNvSpPr>
            <a:spLocks noGrp="1"/>
          </p:cNvSpPr>
          <p:nvPr>
            <p:ph type="body"/>
          </p:nvPr>
        </p:nvSpPr>
        <p:spPr>
          <a:xfrm>
            <a:off x="8029800" y="1348654"/>
            <a:ext cx="3533040" cy="215270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46" name="PlaceHolder 5"/>
          <p:cNvSpPr>
            <a:spLocks noGrp="1"/>
          </p:cNvSpPr>
          <p:nvPr>
            <p:ph type="body"/>
          </p:nvPr>
        </p:nvSpPr>
        <p:spPr>
          <a:xfrm>
            <a:off x="609480" y="3682080"/>
            <a:ext cx="3533040" cy="215270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47" name="PlaceHolder 6"/>
          <p:cNvSpPr>
            <a:spLocks noGrp="1"/>
          </p:cNvSpPr>
          <p:nvPr>
            <p:ph type="body"/>
          </p:nvPr>
        </p:nvSpPr>
        <p:spPr>
          <a:xfrm>
            <a:off x="4319640" y="3682080"/>
            <a:ext cx="3533040" cy="215270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48" name="PlaceHolder 7"/>
          <p:cNvSpPr>
            <a:spLocks noGrp="1"/>
          </p:cNvSpPr>
          <p:nvPr>
            <p:ph type="body"/>
          </p:nvPr>
        </p:nvSpPr>
        <p:spPr>
          <a:xfrm>
            <a:off x="8029800" y="3682080"/>
            <a:ext cx="3533040" cy="215270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2" name="PlaceHolder 1">
            <a:extLst>
              <a:ext uri="{FF2B5EF4-FFF2-40B4-BE49-F238E27FC236}">
                <a16:creationId xmlns:a16="http://schemas.microsoft.com/office/drawing/2014/main" id="{7CC9A081-45B1-1CA6-BB7A-278C7DB36CD9}"/>
              </a:ext>
            </a:extLst>
          </p:cNvPr>
          <p:cNvSpPr txBox="1">
            <a:spLocks/>
          </p:cNvSpPr>
          <p:nvPr userDrawn="1"/>
        </p:nvSpPr>
        <p:spPr>
          <a:xfrm>
            <a:off x="439028" y="313200"/>
            <a:ext cx="9143640" cy="432235"/>
          </a:xfrm>
          <a:prstGeom prst="rect">
            <a:avLst/>
          </a:prstGeom>
        </p:spPr>
        <p:txBody>
          <a:bodyPr lIns="0" tIns="0" rIns="0" bIns="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1800" spc="-1">
                <a:solidFill>
                  <a:srgbClr val="000000"/>
                </a:solidFill>
                <a:latin typeface="Franklin Gothic Book"/>
              </a:rPr>
              <a:t>Click to edit Master title style</a:t>
            </a:r>
            <a:endParaRPr lang="en-US" sz="1800" spc="-1">
              <a:solidFill>
                <a:srgbClr val="000000"/>
              </a:solidFill>
              <a:latin typeface="Franklin Gothic Book"/>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3" name="PlaceHolder 1"/>
          <p:cNvSpPr>
            <a:spLocks noGrp="1"/>
          </p:cNvSpPr>
          <p:nvPr>
            <p:ph type="title"/>
          </p:nvPr>
        </p:nvSpPr>
        <p:spPr>
          <a:xfrm>
            <a:off x="439028" y="313200"/>
            <a:ext cx="9143640" cy="432235"/>
          </a:xfrm>
          <a:prstGeom prst="rect">
            <a:avLst/>
          </a:prstGeom>
        </p:spPr>
        <p:txBody>
          <a:bodyPr lIns="0" tIns="0" rIns="0" bIns="0" anchor="ctr">
            <a:noAutofit/>
          </a:bodyPr>
          <a:lstStyle>
            <a:lvl1pPr>
              <a:defRPr>
                <a:solidFill>
                  <a:srgbClr val="55BE8C"/>
                </a:solidFill>
              </a:defRPr>
            </a:lvl1pPr>
          </a:lstStyle>
          <a:p>
            <a:r>
              <a:rPr lang="en-GB" sz="1800" b="0" strike="noStrike" spc="-1" dirty="0">
                <a:solidFill>
                  <a:srgbClr val="000000"/>
                </a:solidFill>
                <a:latin typeface="Franklin Gothic Book"/>
              </a:rPr>
              <a:t>Click to edit Master title style</a:t>
            </a:r>
            <a:endParaRPr lang="en-US" sz="1800" b="0" strike="noStrike" spc="-1" dirty="0">
              <a:solidFill>
                <a:srgbClr val="000000"/>
              </a:solidFill>
              <a:latin typeface="Franklin Gothic Book"/>
            </a:endParaRPr>
          </a:p>
        </p:txBody>
      </p:sp>
      <p:sp>
        <p:nvSpPr>
          <p:cNvPr id="14" name="PlaceHolder 2"/>
          <p:cNvSpPr>
            <a:spLocks noGrp="1"/>
          </p:cNvSpPr>
          <p:nvPr>
            <p:ph type="subTitle"/>
          </p:nvPr>
        </p:nvSpPr>
        <p:spPr>
          <a:xfrm>
            <a:off x="609480" y="1604520"/>
            <a:ext cx="10972440" cy="3977280"/>
          </a:xfrm>
          <a:prstGeom prst="rect">
            <a:avLst/>
          </a:prstGeom>
        </p:spPr>
        <p:txBody>
          <a:bodyPr lIns="0" tIns="0" rIns="0" bIns="0" anchor="ctr">
            <a:noAutofit/>
          </a:bodyPr>
          <a:lstStyle/>
          <a:p>
            <a:pPr algn="ctr"/>
            <a:r>
              <a:rPr lang="en-GB" sz="3200" b="0" strike="noStrike" spc="-1">
                <a:latin typeface="Arial"/>
              </a:rPr>
              <a:t>Click to edit Master subtitle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Content">
    <p:spTree>
      <p:nvGrpSpPr>
        <p:cNvPr id="1" name=""/>
        <p:cNvGrpSpPr/>
        <p:nvPr/>
      </p:nvGrpSpPr>
      <p:grpSpPr>
        <a:xfrm>
          <a:off x="0" y="0"/>
          <a:ext cx="0" cy="0"/>
          <a:chOff x="0" y="0"/>
          <a:chExt cx="0" cy="0"/>
        </a:xfrm>
      </p:grpSpPr>
      <p:sp>
        <p:nvSpPr>
          <p:cNvPr id="16" name="PlaceHolder 2"/>
          <p:cNvSpPr>
            <a:spLocks noGrp="1"/>
          </p:cNvSpPr>
          <p:nvPr>
            <p:ph type="body"/>
          </p:nvPr>
        </p:nvSpPr>
        <p:spPr>
          <a:xfrm>
            <a:off x="609480" y="1348654"/>
            <a:ext cx="10972440" cy="423314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2" name="PlaceHolder 1">
            <a:extLst>
              <a:ext uri="{FF2B5EF4-FFF2-40B4-BE49-F238E27FC236}">
                <a16:creationId xmlns:a16="http://schemas.microsoft.com/office/drawing/2014/main" id="{DA398F7C-9FBD-11B6-A9C5-AB64EBD27051}"/>
              </a:ext>
            </a:extLst>
          </p:cNvPr>
          <p:cNvSpPr>
            <a:spLocks noGrp="1"/>
          </p:cNvSpPr>
          <p:nvPr>
            <p:ph type="title" idx="10"/>
          </p:nvPr>
        </p:nvSpPr>
        <p:spPr>
          <a:xfrm>
            <a:off x="439028" y="313200"/>
            <a:ext cx="9143640" cy="432235"/>
          </a:xfrm>
          <a:prstGeom prst="rect">
            <a:avLst/>
          </a:prstGeom>
        </p:spPr>
        <p:txBody>
          <a:bodyPr lIns="0" tIns="0" rIns="0" bIns="0" anchor="ctr">
            <a:noAutofit/>
          </a:bodyPr>
          <a:lstStyle/>
          <a:p>
            <a:r>
              <a:rPr lang="en-GB" sz="1800" b="0" strike="noStrike" spc="-1">
                <a:solidFill>
                  <a:srgbClr val="000000"/>
                </a:solidFill>
                <a:latin typeface="Franklin Gothic Book"/>
              </a:rPr>
              <a:t>Click to edit Master title style</a:t>
            </a:r>
            <a:endParaRPr lang="en-US" sz="1800" b="0" strike="noStrike" spc="-1">
              <a:solidFill>
                <a:srgbClr val="000000"/>
              </a:solidFill>
              <a:latin typeface="Franklin Gothic Book"/>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2 Content">
    <p:spTree>
      <p:nvGrpSpPr>
        <p:cNvPr id="1" name=""/>
        <p:cNvGrpSpPr/>
        <p:nvPr/>
      </p:nvGrpSpPr>
      <p:grpSpPr>
        <a:xfrm>
          <a:off x="0" y="0"/>
          <a:ext cx="0" cy="0"/>
          <a:chOff x="0" y="0"/>
          <a:chExt cx="0" cy="0"/>
        </a:xfrm>
      </p:grpSpPr>
      <p:sp>
        <p:nvSpPr>
          <p:cNvPr id="18" name="PlaceHolder 2"/>
          <p:cNvSpPr>
            <a:spLocks noGrp="1"/>
          </p:cNvSpPr>
          <p:nvPr>
            <p:ph type="body"/>
          </p:nvPr>
        </p:nvSpPr>
        <p:spPr>
          <a:xfrm>
            <a:off x="609480" y="1348654"/>
            <a:ext cx="5354280" cy="423314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19" name="PlaceHolder 3"/>
          <p:cNvSpPr>
            <a:spLocks noGrp="1"/>
          </p:cNvSpPr>
          <p:nvPr>
            <p:ph type="body"/>
          </p:nvPr>
        </p:nvSpPr>
        <p:spPr>
          <a:xfrm>
            <a:off x="6231960" y="1348654"/>
            <a:ext cx="5354280" cy="423314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2" name="PlaceHolder 1">
            <a:extLst>
              <a:ext uri="{FF2B5EF4-FFF2-40B4-BE49-F238E27FC236}">
                <a16:creationId xmlns:a16="http://schemas.microsoft.com/office/drawing/2014/main" id="{FC3F315E-A2FB-AE08-FFCD-36CF73B48646}"/>
              </a:ext>
            </a:extLst>
          </p:cNvPr>
          <p:cNvSpPr>
            <a:spLocks noGrp="1"/>
          </p:cNvSpPr>
          <p:nvPr>
            <p:ph type="title" idx="10"/>
          </p:nvPr>
        </p:nvSpPr>
        <p:spPr>
          <a:xfrm>
            <a:off x="439028" y="313200"/>
            <a:ext cx="9143640" cy="432235"/>
          </a:xfrm>
          <a:prstGeom prst="rect">
            <a:avLst/>
          </a:prstGeom>
        </p:spPr>
        <p:txBody>
          <a:bodyPr lIns="0" tIns="0" rIns="0" bIns="0" anchor="ctr">
            <a:noAutofit/>
          </a:bodyPr>
          <a:lstStyle/>
          <a:p>
            <a:r>
              <a:rPr lang="en-GB" sz="1800" b="0" strike="noStrike" spc="-1">
                <a:solidFill>
                  <a:srgbClr val="000000"/>
                </a:solidFill>
                <a:latin typeface="Franklin Gothic Book"/>
              </a:rPr>
              <a:t>Click to edit Master title style</a:t>
            </a:r>
            <a:endParaRPr lang="en-US" sz="1800" b="0" strike="noStrike" spc="-1">
              <a:solidFill>
                <a:srgbClr val="000000"/>
              </a:solidFill>
              <a:latin typeface="Franklin Gothic Book"/>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34B16051-FC35-821D-E7E2-A525AD26C5A9}"/>
              </a:ext>
            </a:extLst>
          </p:cNvPr>
          <p:cNvSpPr>
            <a:spLocks noGrp="1"/>
          </p:cNvSpPr>
          <p:nvPr>
            <p:ph type="title"/>
          </p:nvPr>
        </p:nvSpPr>
        <p:spPr>
          <a:xfrm>
            <a:off x="439028" y="313200"/>
            <a:ext cx="9143640" cy="432235"/>
          </a:xfrm>
          <a:prstGeom prst="rect">
            <a:avLst/>
          </a:prstGeom>
        </p:spPr>
        <p:txBody>
          <a:bodyPr lIns="0" tIns="0" rIns="0" bIns="0" anchor="ctr">
            <a:noAutofit/>
          </a:bodyPr>
          <a:lstStyle/>
          <a:p>
            <a:r>
              <a:rPr lang="en-GB" sz="1800" b="0" strike="noStrike" spc="-1">
                <a:solidFill>
                  <a:srgbClr val="000000"/>
                </a:solidFill>
                <a:latin typeface="Franklin Gothic Book"/>
              </a:rPr>
              <a:t>Click to edit Master title style</a:t>
            </a:r>
            <a:endParaRPr lang="en-US" sz="1800" b="0" strike="noStrike" spc="-1">
              <a:solidFill>
                <a:srgbClr val="000000"/>
              </a:solidFill>
              <a:latin typeface="Franklin Gothic Book"/>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21" name="PlaceHolder 1"/>
          <p:cNvSpPr>
            <a:spLocks noGrp="1"/>
          </p:cNvSpPr>
          <p:nvPr>
            <p:ph type="subTitle"/>
          </p:nvPr>
        </p:nvSpPr>
        <p:spPr>
          <a:xfrm>
            <a:off x="299880" y="999000"/>
            <a:ext cx="9143640" cy="2391120"/>
          </a:xfrm>
          <a:prstGeom prst="rect">
            <a:avLst/>
          </a:prstGeom>
        </p:spPr>
        <p:txBody>
          <a:bodyPr lIns="0" tIns="0" rIns="0" bIns="0" anchor="ctr">
            <a:noAutofit/>
          </a:bodyPr>
          <a:lstStyle/>
          <a:p>
            <a:pPr algn="ctr"/>
            <a:r>
              <a:rPr lang="en-GB" sz="3200" b="0" strike="noStrike" spc="-1">
                <a:latin typeface="Arial"/>
              </a:rPr>
              <a:t>Click to edit Master subtitle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2 Content and Content">
    <p:spTree>
      <p:nvGrpSpPr>
        <p:cNvPr id="1" name=""/>
        <p:cNvGrpSpPr/>
        <p:nvPr/>
      </p:nvGrpSpPr>
      <p:grpSpPr>
        <a:xfrm>
          <a:off x="0" y="0"/>
          <a:ext cx="0" cy="0"/>
          <a:chOff x="0" y="0"/>
          <a:chExt cx="0" cy="0"/>
        </a:xfrm>
      </p:grpSpPr>
      <p:sp>
        <p:nvSpPr>
          <p:cNvPr id="23" name="PlaceHolder 2"/>
          <p:cNvSpPr>
            <a:spLocks noGrp="1"/>
          </p:cNvSpPr>
          <p:nvPr>
            <p:ph type="body"/>
          </p:nvPr>
        </p:nvSpPr>
        <p:spPr>
          <a:xfrm>
            <a:off x="609480" y="1362912"/>
            <a:ext cx="5354280" cy="2018707"/>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24" name="PlaceHolder 3"/>
          <p:cNvSpPr>
            <a:spLocks noGrp="1"/>
          </p:cNvSpPr>
          <p:nvPr>
            <p:ph type="body"/>
          </p:nvPr>
        </p:nvSpPr>
        <p:spPr>
          <a:xfrm>
            <a:off x="6231960" y="1348654"/>
            <a:ext cx="5354280" cy="423314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25" name="PlaceHolder 4"/>
          <p:cNvSpPr>
            <a:spLocks noGrp="1"/>
          </p:cNvSpPr>
          <p:nvPr>
            <p:ph type="body"/>
          </p:nvPr>
        </p:nvSpPr>
        <p:spPr>
          <a:xfrm>
            <a:off x="609480" y="3563092"/>
            <a:ext cx="5354280" cy="2018707"/>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2" name="PlaceHolder 1">
            <a:extLst>
              <a:ext uri="{FF2B5EF4-FFF2-40B4-BE49-F238E27FC236}">
                <a16:creationId xmlns:a16="http://schemas.microsoft.com/office/drawing/2014/main" id="{65960D91-D829-A00E-F1B6-92933535B3A1}"/>
              </a:ext>
            </a:extLst>
          </p:cNvPr>
          <p:cNvSpPr>
            <a:spLocks noGrp="1"/>
          </p:cNvSpPr>
          <p:nvPr>
            <p:ph type="title" idx="10"/>
          </p:nvPr>
        </p:nvSpPr>
        <p:spPr>
          <a:xfrm>
            <a:off x="439028" y="313200"/>
            <a:ext cx="9143640" cy="432235"/>
          </a:xfrm>
          <a:prstGeom prst="rect">
            <a:avLst/>
          </a:prstGeom>
        </p:spPr>
        <p:txBody>
          <a:bodyPr lIns="0" tIns="0" rIns="0" bIns="0" anchor="ctr">
            <a:noAutofit/>
          </a:bodyPr>
          <a:lstStyle/>
          <a:p>
            <a:r>
              <a:rPr lang="en-GB" sz="1800" b="0" strike="noStrike" spc="-1">
                <a:solidFill>
                  <a:srgbClr val="000000"/>
                </a:solidFill>
                <a:latin typeface="Franklin Gothic Book"/>
              </a:rPr>
              <a:t>Click to edit Master title style</a:t>
            </a:r>
            <a:endParaRPr lang="en-US" sz="1800" b="0" strike="noStrike" spc="-1">
              <a:solidFill>
                <a:srgbClr val="000000"/>
              </a:solidFill>
              <a:latin typeface="Franklin Gothic Book"/>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Content and 2 Content">
    <p:spTree>
      <p:nvGrpSpPr>
        <p:cNvPr id="1" name=""/>
        <p:cNvGrpSpPr/>
        <p:nvPr/>
      </p:nvGrpSpPr>
      <p:grpSpPr>
        <a:xfrm>
          <a:off x="0" y="0"/>
          <a:ext cx="0" cy="0"/>
          <a:chOff x="0" y="0"/>
          <a:chExt cx="0" cy="0"/>
        </a:xfrm>
      </p:grpSpPr>
      <p:sp>
        <p:nvSpPr>
          <p:cNvPr id="27" name="PlaceHolder 2"/>
          <p:cNvSpPr>
            <a:spLocks noGrp="1"/>
          </p:cNvSpPr>
          <p:nvPr>
            <p:ph type="body"/>
          </p:nvPr>
        </p:nvSpPr>
        <p:spPr>
          <a:xfrm>
            <a:off x="609480" y="1345377"/>
            <a:ext cx="5354280" cy="4236423"/>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28" name="PlaceHolder 3"/>
          <p:cNvSpPr>
            <a:spLocks noGrp="1"/>
          </p:cNvSpPr>
          <p:nvPr>
            <p:ph type="body"/>
          </p:nvPr>
        </p:nvSpPr>
        <p:spPr>
          <a:xfrm>
            <a:off x="6218301" y="1345377"/>
            <a:ext cx="5354280" cy="2020430"/>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29" name="PlaceHolder 4"/>
          <p:cNvSpPr>
            <a:spLocks noGrp="1"/>
          </p:cNvSpPr>
          <p:nvPr>
            <p:ph type="body"/>
          </p:nvPr>
        </p:nvSpPr>
        <p:spPr>
          <a:xfrm>
            <a:off x="6231960" y="3558490"/>
            <a:ext cx="5354280" cy="2020430"/>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2" name="PlaceHolder 1">
            <a:extLst>
              <a:ext uri="{FF2B5EF4-FFF2-40B4-BE49-F238E27FC236}">
                <a16:creationId xmlns:a16="http://schemas.microsoft.com/office/drawing/2014/main" id="{2CB517FA-4F18-0AA4-D747-21AFFAB1F6B1}"/>
              </a:ext>
            </a:extLst>
          </p:cNvPr>
          <p:cNvSpPr>
            <a:spLocks noGrp="1"/>
          </p:cNvSpPr>
          <p:nvPr>
            <p:ph type="title" idx="10"/>
          </p:nvPr>
        </p:nvSpPr>
        <p:spPr>
          <a:xfrm>
            <a:off x="439028" y="313200"/>
            <a:ext cx="9143640" cy="432235"/>
          </a:xfrm>
          <a:prstGeom prst="rect">
            <a:avLst/>
          </a:prstGeom>
        </p:spPr>
        <p:txBody>
          <a:bodyPr lIns="0" tIns="0" rIns="0" bIns="0" anchor="ctr">
            <a:noAutofit/>
          </a:bodyPr>
          <a:lstStyle/>
          <a:p>
            <a:r>
              <a:rPr lang="en-GB" sz="1800" b="0" strike="noStrike" spc="-1">
                <a:solidFill>
                  <a:srgbClr val="000000"/>
                </a:solidFill>
                <a:latin typeface="Franklin Gothic Book"/>
              </a:rPr>
              <a:t>Click to edit Master title style</a:t>
            </a:r>
            <a:endParaRPr lang="en-US" sz="1800" b="0" strike="noStrike" spc="-1">
              <a:solidFill>
                <a:srgbClr val="000000"/>
              </a:solidFill>
              <a:latin typeface="Franklin Gothic Book"/>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2 Content over Content">
    <p:spTree>
      <p:nvGrpSpPr>
        <p:cNvPr id="1" name=""/>
        <p:cNvGrpSpPr/>
        <p:nvPr/>
      </p:nvGrpSpPr>
      <p:grpSpPr>
        <a:xfrm>
          <a:off x="0" y="0"/>
          <a:ext cx="0" cy="0"/>
          <a:chOff x="0" y="0"/>
          <a:chExt cx="0" cy="0"/>
        </a:xfrm>
      </p:grpSpPr>
      <p:sp>
        <p:nvSpPr>
          <p:cNvPr id="31" name="PlaceHolder 2"/>
          <p:cNvSpPr>
            <a:spLocks noGrp="1"/>
          </p:cNvSpPr>
          <p:nvPr>
            <p:ph type="body"/>
          </p:nvPr>
        </p:nvSpPr>
        <p:spPr>
          <a:xfrm>
            <a:off x="609480" y="1351440"/>
            <a:ext cx="5354280" cy="2149920"/>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32" name="PlaceHolder 3"/>
          <p:cNvSpPr>
            <a:spLocks noGrp="1"/>
          </p:cNvSpPr>
          <p:nvPr>
            <p:ph type="body"/>
          </p:nvPr>
        </p:nvSpPr>
        <p:spPr>
          <a:xfrm>
            <a:off x="6218303" y="1351440"/>
            <a:ext cx="5354280" cy="2147134"/>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33" name="PlaceHolder 4"/>
          <p:cNvSpPr>
            <a:spLocks noGrp="1"/>
          </p:cNvSpPr>
          <p:nvPr>
            <p:ph type="body"/>
          </p:nvPr>
        </p:nvSpPr>
        <p:spPr>
          <a:xfrm>
            <a:off x="609480" y="3682079"/>
            <a:ext cx="10972440" cy="2147133"/>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2" name="PlaceHolder 1">
            <a:extLst>
              <a:ext uri="{FF2B5EF4-FFF2-40B4-BE49-F238E27FC236}">
                <a16:creationId xmlns:a16="http://schemas.microsoft.com/office/drawing/2014/main" id="{2F4BD4EC-8899-F6A6-5547-A5B8ECF11782}"/>
              </a:ext>
            </a:extLst>
          </p:cNvPr>
          <p:cNvSpPr>
            <a:spLocks noGrp="1"/>
          </p:cNvSpPr>
          <p:nvPr>
            <p:ph type="title" idx="10"/>
          </p:nvPr>
        </p:nvSpPr>
        <p:spPr>
          <a:xfrm>
            <a:off x="439028" y="313200"/>
            <a:ext cx="9143640" cy="432235"/>
          </a:xfrm>
          <a:prstGeom prst="rect">
            <a:avLst/>
          </a:prstGeom>
        </p:spPr>
        <p:txBody>
          <a:bodyPr lIns="0" tIns="0" rIns="0" bIns="0" anchor="ctr">
            <a:noAutofit/>
          </a:bodyPr>
          <a:lstStyle/>
          <a:p>
            <a:r>
              <a:rPr lang="en-GB" sz="1800" b="0" strike="noStrike" spc="-1">
                <a:solidFill>
                  <a:srgbClr val="000000"/>
                </a:solidFill>
                <a:latin typeface="Franklin Gothic Book"/>
              </a:rPr>
              <a:t>Click to edit Master title style</a:t>
            </a:r>
            <a:endParaRPr lang="en-US" sz="1800" b="0" strike="noStrike" spc="-1">
              <a:solidFill>
                <a:srgbClr val="000000"/>
              </a:solidFill>
              <a:latin typeface="Franklin Gothic Book"/>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 name="CustomShape 1"/>
          <p:cNvSpPr/>
          <p:nvPr/>
        </p:nvSpPr>
        <p:spPr>
          <a:xfrm>
            <a:off x="299880" y="6301080"/>
            <a:ext cx="833181" cy="40716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en-GB" sz="900" b="0" strike="noStrike" spc="-1" dirty="0">
                <a:solidFill>
                  <a:srgbClr val="FFFFFF"/>
                </a:solidFill>
                <a:latin typeface="Franklin Gothic Book"/>
              </a:rPr>
              <a:t>Your ERN logo here</a:t>
            </a:r>
            <a:endParaRPr lang="en-GB" sz="900" b="0" strike="noStrike" spc="-1" dirty="0">
              <a:latin typeface="Arial"/>
            </a:endParaRPr>
          </a:p>
        </p:txBody>
      </p:sp>
      <p:sp>
        <p:nvSpPr>
          <p:cNvPr id="14" name="CustomShape 2"/>
          <p:cNvSpPr/>
          <p:nvPr/>
        </p:nvSpPr>
        <p:spPr>
          <a:xfrm>
            <a:off x="0" y="-1800"/>
            <a:ext cx="12191760" cy="45360"/>
          </a:xfrm>
          <a:prstGeom prst="rect">
            <a:avLst/>
          </a:prstGeom>
          <a:solidFill>
            <a:schemeClr val="accent3"/>
          </a:solidFill>
          <a:ln>
            <a:solidFill>
              <a:schemeClr val="accent1"/>
            </a:solidFill>
          </a:ln>
        </p:spPr>
        <p:style>
          <a:lnRef idx="2">
            <a:schemeClr val="accent1">
              <a:shade val="50000"/>
            </a:schemeClr>
          </a:lnRef>
          <a:fillRef idx="1">
            <a:schemeClr val="accent1"/>
          </a:fillRef>
          <a:effectRef idx="0">
            <a:schemeClr val="accent1"/>
          </a:effectRef>
          <a:fontRef idx="minor"/>
        </p:style>
        <p:txBody>
          <a:bodyPr/>
          <a:lstStyle/>
          <a:p>
            <a:endParaRPr lang="fr-FR"/>
          </a:p>
        </p:txBody>
      </p:sp>
      <p:sp>
        <p:nvSpPr>
          <p:cNvPr id="2" name="CustomShape 3"/>
          <p:cNvSpPr/>
          <p:nvPr/>
        </p:nvSpPr>
        <p:spPr>
          <a:xfrm>
            <a:off x="0" y="6824160"/>
            <a:ext cx="12191760" cy="45360"/>
          </a:xfrm>
          <a:prstGeom prst="rect">
            <a:avLst/>
          </a:prstGeom>
          <a:solidFill>
            <a:schemeClr val="accent3"/>
          </a:solidFill>
          <a:ln>
            <a:solidFill>
              <a:schemeClr val="accent1"/>
            </a:solidFill>
          </a:ln>
        </p:spPr>
        <p:style>
          <a:lnRef idx="2">
            <a:schemeClr val="accent1">
              <a:shade val="50000"/>
            </a:schemeClr>
          </a:lnRef>
          <a:fillRef idx="1">
            <a:schemeClr val="accent1"/>
          </a:fillRef>
          <a:effectRef idx="0">
            <a:schemeClr val="accent1"/>
          </a:effectRef>
          <a:fontRef idx="minor"/>
        </p:style>
        <p:txBody>
          <a:bodyPr/>
          <a:lstStyle/>
          <a:p>
            <a:endParaRPr lang="fr-FR"/>
          </a:p>
        </p:txBody>
      </p:sp>
      <p:sp>
        <p:nvSpPr>
          <p:cNvPr id="4" name="PlaceHolder 4"/>
          <p:cNvSpPr>
            <a:spLocks noGrp="1"/>
          </p:cNvSpPr>
          <p:nvPr>
            <p:ph type="title"/>
          </p:nvPr>
        </p:nvSpPr>
        <p:spPr>
          <a:xfrm>
            <a:off x="317880" y="268137"/>
            <a:ext cx="9143640" cy="562320"/>
          </a:xfrm>
          <a:prstGeom prst="rect">
            <a:avLst/>
          </a:prstGeom>
        </p:spPr>
        <p:txBody>
          <a:bodyPr anchor="b">
            <a:noAutofit/>
          </a:bodyPr>
          <a:lstStyle/>
          <a:p>
            <a:pPr>
              <a:lnSpc>
                <a:spcPct val="90000"/>
              </a:lnSpc>
            </a:pPr>
            <a:r>
              <a:rPr lang="en-GB" sz="4000" b="0" strike="noStrike" cap="small" spc="-1" dirty="0">
                <a:solidFill>
                  <a:srgbClr val="55BE8C"/>
                </a:solidFill>
                <a:latin typeface="Andika"/>
              </a:rPr>
              <a:t>Click to edit Master title style</a:t>
            </a:r>
            <a:endParaRPr lang="en-US" sz="4000" b="0" strike="noStrike" spc="-1" dirty="0">
              <a:solidFill>
                <a:srgbClr val="000000"/>
              </a:solidFill>
              <a:latin typeface="Franklin Gothic Book"/>
            </a:endParaRPr>
          </a:p>
        </p:txBody>
      </p:sp>
      <p:sp>
        <p:nvSpPr>
          <p:cNvPr id="5" name="PlaceHolder 5"/>
          <p:cNvSpPr>
            <a:spLocks noGrp="1"/>
          </p:cNvSpPr>
          <p:nvPr>
            <p:ph type="dt"/>
          </p:nvPr>
        </p:nvSpPr>
        <p:spPr>
          <a:xfrm>
            <a:off x="10204200" y="6351840"/>
            <a:ext cx="1053000" cy="364680"/>
          </a:xfrm>
          <a:prstGeom prst="rect">
            <a:avLst/>
          </a:prstGeom>
        </p:spPr>
        <p:txBody>
          <a:bodyPr anchor="ctr">
            <a:noAutofit/>
          </a:bodyPr>
          <a:lstStyle/>
          <a:p>
            <a:pPr algn="r">
              <a:lnSpc>
                <a:spcPct val="100000"/>
              </a:lnSpc>
            </a:pPr>
            <a:fld id="{759B104F-0EEB-4D45-81A3-92E3C2E7AE89}" type="datetime3">
              <a:rPr lang="en-GB" sz="1000" b="0" strike="noStrike" spc="-1">
                <a:solidFill>
                  <a:srgbClr val="8B8B8B"/>
                </a:solidFill>
                <a:latin typeface="Franklin Gothic Book"/>
              </a:rPr>
              <a:t>28 January, 2026</a:t>
            </a:fld>
            <a:endParaRPr lang="en-GB" sz="1000" b="0" strike="noStrike" spc="-1">
              <a:latin typeface="Times New Roman"/>
            </a:endParaRPr>
          </a:p>
        </p:txBody>
      </p:sp>
      <p:sp>
        <p:nvSpPr>
          <p:cNvPr id="6" name="PlaceHolder 6"/>
          <p:cNvSpPr>
            <a:spLocks noGrp="1"/>
          </p:cNvSpPr>
          <p:nvPr>
            <p:ph type="ftr"/>
          </p:nvPr>
        </p:nvSpPr>
        <p:spPr>
          <a:xfrm>
            <a:off x="3959280" y="6356520"/>
            <a:ext cx="6215760" cy="364680"/>
          </a:xfrm>
          <a:prstGeom prst="rect">
            <a:avLst/>
          </a:prstGeom>
        </p:spPr>
        <p:txBody>
          <a:bodyPr anchor="ctr">
            <a:noAutofit/>
          </a:bodyPr>
          <a:lstStyle/>
          <a:p>
            <a:pPr>
              <a:lnSpc>
                <a:spcPct val="100000"/>
              </a:lnSpc>
            </a:pPr>
            <a:r>
              <a:rPr lang="en-GB" sz="800" b="0" strike="noStrike" spc="-1">
                <a:solidFill>
                  <a:srgbClr val="8B8B8B"/>
                </a:solidFill>
                <a:latin typeface="Tahoma"/>
                <a:ea typeface="Tahoma"/>
              </a:rPr>
              <a:t>This presentation is owned by the ERN and may contain information that is confidential, proprietary or otherwise legally protected.</a:t>
            </a:r>
            <a:endParaRPr lang="en-GB" sz="800" b="0" strike="noStrike" spc="-1">
              <a:latin typeface="Times New Roman"/>
            </a:endParaRPr>
          </a:p>
        </p:txBody>
      </p:sp>
      <p:sp>
        <p:nvSpPr>
          <p:cNvPr id="7" name="PlaceHolder 7"/>
          <p:cNvSpPr>
            <a:spLocks noGrp="1"/>
          </p:cNvSpPr>
          <p:nvPr>
            <p:ph type="sldNum"/>
          </p:nvPr>
        </p:nvSpPr>
        <p:spPr>
          <a:xfrm>
            <a:off x="11065680" y="6356520"/>
            <a:ext cx="718200" cy="364680"/>
          </a:xfrm>
          <a:prstGeom prst="rect">
            <a:avLst/>
          </a:prstGeom>
        </p:spPr>
        <p:txBody>
          <a:bodyPr anchor="ctr">
            <a:noAutofit/>
          </a:bodyPr>
          <a:lstStyle/>
          <a:p>
            <a:pPr algn="r">
              <a:lnSpc>
                <a:spcPct val="100000"/>
              </a:lnSpc>
            </a:pPr>
            <a:fld id="{9F75B1C4-F252-4660-A6F2-92D227ADE806}" type="slidenum">
              <a:rPr lang="en-GB" sz="1000" b="1" strike="noStrike" spc="-1">
                <a:solidFill>
                  <a:srgbClr val="8B8B8B"/>
                </a:solidFill>
                <a:latin typeface="Tahoma"/>
                <a:ea typeface="Tahoma"/>
              </a:rPr>
              <a:t>‹N°›</a:t>
            </a:fld>
            <a:endParaRPr lang="en-GB" sz="1000" b="0" strike="noStrike" spc="-1">
              <a:latin typeface="Times New Roman"/>
            </a:endParaRPr>
          </a:p>
        </p:txBody>
      </p:sp>
      <p:pic>
        <p:nvPicPr>
          <p:cNvPr id="8" name="Picture 8"/>
          <p:cNvPicPr/>
          <p:nvPr/>
        </p:nvPicPr>
        <p:blipFill>
          <a:blip r:embed="rId14"/>
          <a:stretch/>
        </p:blipFill>
        <p:spPr>
          <a:xfrm>
            <a:off x="10444680" y="136440"/>
            <a:ext cx="1625400" cy="748800"/>
          </a:xfrm>
          <a:prstGeom prst="rect">
            <a:avLst/>
          </a:prstGeom>
          <a:ln>
            <a:noFill/>
          </a:ln>
        </p:spPr>
      </p:pic>
      <p:pic>
        <p:nvPicPr>
          <p:cNvPr id="9" name="Picture 9"/>
          <p:cNvPicPr/>
          <p:nvPr/>
        </p:nvPicPr>
        <p:blipFill>
          <a:blip r:embed="rId15"/>
          <a:srcRect l="24584" t="18706" r="25098" b="19275"/>
          <a:stretch/>
        </p:blipFill>
        <p:spPr>
          <a:xfrm>
            <a:off x="1268201" y="6301080"/>
            <a:ext cx="625117" cy="407160"/>
          </a:xfrm>
          <a:prstGeom prst="rect">
            <a:avLst/>
          </a:prstGeom>
          <a:ln>
            <a:noFill/>
          </a:ln>
        </p:spPr>
      </p:pic>
      <p:sp>
        <p:nvSpPr>
          <p:cNvPr id="10" name="CustomShape 8"/>
          <p:cNvSpPr/>
          <p:nvPr/>
        </p:nvSpPr>
        <p:spPr>
          <a:xfrm>
            <a:off x="1941594" y="6301080"/>
            <a:ext cx="1725945" cy="414673"/>
          </a:xfrm>
          <a:prstGeom prst="rect">
            <a:avLst/>
          </a:prstGeom>
          <a:noFill/>
          <a:ln>
            <a:noFill/>
          </a:ln>
        </p:spPr>
        <p:style>
          <a:lnRef idx="0">
            <a:scrgbClr r="0" g="0" b="0"/>
          </a:lnRef>
          <a:fillRef idx="0">
            <a:scrgbClr r="0" g="0" b="0"/>
          </a:fillRef>
          <a:effectRef idx="0">
            <a:scrgbClr r="0" g="0" b="0"/>
          </a:effectRef>
          <a:fontRef idx="minor"/>
        </p:style>
        <p:txBody>
          <a:bodyPr anchor="ctr">
            <a:noAutofit/>
          </a:bodyPr>
          <a:lstStyle/>
          <a:p>
            <a:pPr>
              <a:lnSpc>
                <a:spcPct val="100000"/>
              </a:lnSpc>
            </a:pPr>
            <a:r>
              <a:rPr lang="en-GB" sz="1200" b="0" strike="noStrike" spc="-1" dirty="0">
                <a:solidFill>
                  <a:srgbClr val="8B8B8B"/>
                </a:solidFill>
                <a:latin typeface="Tahoma"/>
                <a:ea typeface="Tahoma"/>
              </a:rPr>
              <a:t>Co-funded by the EU</a:t>
            </a:r>
            <a:endParaRPr lang="en-GB" sz="1200" b="0" strike="noStrike" spc="-1" dirty="0">
              <a:latin typeface="Arial"/>
            </a:endParaRPr>
          </a:p>
        </p:txBody>
      </p:sp>
      <p:sp>
        <p:nvSpPr>
          <p:cNvPr id="12" name="PlaceHolder 10"/>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US" sz="2400" b="0" strike="noStrike" spc="-1">
                <a:solidFill>
                  <a:srgbClr val="0098BD"/>
                </a:solidFill>
                <a:latin typeface="Tahoma"/>
              </a:rPr>
              <a:t>Click to edit the outline text format</a:t>
            </a:r>
          </a:p>
          <a:p>
            <a:pPr marL="864000" lvl="1" indent="-324000">
              <a:spcBef>
                <a:spcPts val="1134"/>
              </a:spcBef>
              <a:buClr>
                <a:srgbClr val="000000"/>
              </a:buClr>
              <a:buSzPct val="75000"/>
              <a:buFont typeface="Symbol" charset="2"/>
              <a:buChar char=""/>
            </a:pPr>
            <a:r>
              <a:rPr lang="en-US" sz="2000" b="0" strike="noStrike" spc="-1">
                <a:solidFill>
                  <a:srgbClr val="000000"/>
                </a:solidFill>
                <a:latin typeface="Tahoma"/>
              </a:rPr>
              <a:t>Second Outline Level</a:t>
            </a:r>
          </a:p>
          <a:p>
            <a:pPr marL="1296000" lvl="2" indent="-288000">
              <a:spcBef>
                <a:spcPts val="850"/>
              </a:spcBef>
              <a:buClr>
                <a:srgbClr val="000000"/>
              </a:buClr>
              <a:buSzPct val="45000"/>
              <a:buFont typeface="Wingdings" charset="2"/>
              <a:buChar char=""/>
            </a:pPr>
            <a:r>
              <a:rPr lang="en-US" sz="1800" b="0" strike="noStrike" spc="-1">
                <a:solidFill>
                  <a:srgbClr val="000000"/>
                </a:solidFill>
                <a:latin typeface="Tahoma"/>
              </a:rPr>
              <a:t>Third Outline Level</a:t>
            </a:r>
          </a:p>
          <a:p>
            <a:pPr marL="1728000" lvl="3" indent="-216000">
              <a:spcBef>
                <a:spcPts val="567"/>
              </a:spcBef>
              <a:buClr>
                <a:srgbClr val="000000"/>
              </a:buClr>
              <a:buSzPct val="75000"/>
              <a:buFont typeface="Symbol" charset="2"/>
              <a:buChar char=""/>
            </a:pPr>
            <a:r>
              <a:rPr lang="en-US" sz="1600" b="0" strike="noStrike" spc="-1">
                <a:solidFill>
                  <a:srgbClr val="000000"/>
                </a:solidFill>
                <a:latin typeface="Tahoma"/>
              </a:rPr>
              <a:t>Fourth Outline Level</a:t>
            </a:r>
          </a:p>
          <a:p>
            <a:pPr marL="2160000" lvl="4" indent="-216000">
              <a:spcBef>
                <a:spcPts val="283"/>
              </a:spcBef>
              <a:buClr>
                <a:srgbClr val="000000"/>
              </a:buClr>
              <a:buSzPct val="45000"/>
              <a:buFont typeface="Wingdings" charset="2"/>
              <a:buChar char=""/>
            </a:pPr>
            <a:r>
              <a:rPr lang="en-US" sz="2000" b="0" strike="noStrike" spc="-1">
                <a:solidFill>
                  <a:srgbClr val="000000"/>
                </a:solidFill>
                <a:latin typeface="Tahoma"/>
              </a:rPr>
              <a:t>Fifth Outline Level</a:t>
            </a:r>
          </a:p>
          <a:p>
            <a:pPr marL="2592000" lvl="5" indent="-216000">
              <a:spcBef>
                <a:spcPts val="283"/>
              </a:spcBef>
              <a:buClr>
                <a:srgbClr val="000000"/>
              </a:buClr>
              <a:buSzPct val="45000"/>
              <a:buFont typeface="Wingdings" charset="2"/>
              <a:buChar char=""/>
            </a:pPr>
            <a:r>
              <a:rPr lang="en-US" sz="2000" b="0" strike="noStrike" spc="-1">
                <a:solidFill>
                  <a:srgbClr val="000000"/>
                </a:solidFill>
                <a:latin typeface="Tahoma"/>
              </a:rPr>
              <a:t>Sixth Outline Level</a:t>
            </a:r>
          </a:p>
          <a:p>
            <a:pPr marL="3024000" lvl="6" indent="-216000">
              <a:spcBef>
                <a:spcPts val="283"/>
              </a:spcBef>
              <a:buClr>
                <a:srgbClr val="000000"/>
              </a:buClr>
              <a:buSzPct val="45000"/>
              <a:buFont typeface="Wingdings" charset="2"/>
              <a:buChar char=""/>
            </a:pPr>
            <a:r>
              <a:rPr lang="en-US" sz="2000" b="0" strike="noStrike" spc="-1">
                <a:solidFill>
                  <a:srgbClr val="000000"/>
                </a:solidFill>
                <a:latin typeface="Tahoma"/>
              </a:rPr>
              <a:t>Seventh Outline Level</a:t>
            </a:r>
          </a:p>
        </p:txBody>
      </p:sp>
      <p:sp>
        <p:nvSpPr>
          <p:cNvPr id="15" name="CustomShape 8">
            <a:extLst>
              <a:ext uri="{FF2B5EF4-FFF2-40B4-BE49-F238E27FC236}">
                <a16:creationId xmlns:a16="http://schemas.microsoft.com/office/drawing/2014/main" id="{F9D4B5C2-094C-2CCF-0EBC-55B5D00EB620}"/>
              </a:ext>
            </a:extLst>
          </p:cNvPr>
          <p:cNvSpPr/>
          <p:nvPr userDrawn="1"/>
        </p:nvSpPr>
        <p:spPr>
          <a:xfrm>
            <a:off x="0" y="306360"/>
            <a:ext cx="317880" cy="430200"/>
          </a:xfrm>
          <a:prstGeom prst="rect">
            <a:avLst/>
          </a:prstGeom>
          <a:solidFill>
            <a:srgbClr val="093A7D"/>
          </a:solidFill>
          <a:ln>
            <a:noFill/>
          </a:ln>
        </p:spPr>
        <p:style>
          <a:lnRef idx="2">
            <a:schemeClr val="accent1">
              <a:shade val="50000"/>
            </a:schemeClr>
          </a:lnRef>
          <a:fillRef idx="1">
            <a:schemeClr val="accent1"/>
          </a:fillRef>
          <a:effectRef idx="0">
            <a:schemeClr val="accent1"/>
          </a:effectRef>
          <a:fontRef idx="minor"/>
        </p:style>
        <p:txBody>
          <a:bodyPr/>
          <a:lstStyle/>
          <a:p>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2648D5-26E4-CC6E-2D4D-4B02E660EEF2}"/>
              </a:ext>
            </a:extLst>
          </p:cNvPr>
          <p:cNvSpPr>
            <a:spLocks noGrp="1"/>
          </p:cNvSpPr>
          <p:nvPr>
            <p:ph type="title"/>
          </p:nvPr>
        </p:nvSpPr>
        <p:spPr>
          <a:xfrm>
            <a:off x="439028" y="313200"/>
            <a:ext cx="5353941" cy="432235"/>
          </a:xfrm>
        </p:spPr>
        <p:txBody>
          <a:bodyPr/>
          <a:lstStyle/>
          <a:p>
            <a:r>
              <a:rPr lang="en-GB" dirty="0"/>
              <a:t>ERN Viaje del </a:t>
            </a:r>
            <a:r>
              <a:rPr lang="en-GB" dirty="0" err="1"/>
              <a:t>paciente</a:t>
            </a:r>
            <a:endParaRPr lang="en-GB" dirty="0"/>
          </a:p>
        </p:txBody>
      </p:sp>
      <p:sp>
        <p:nvSpPr>
          <p:cNvPr id="4" name="TextShape 2">
            <a:extLst>
              <a:ext uri="{FF2B5EF4-FFF2-40B4-BE49-F238E27FC236}">
                <a16:creationId xmlns:a16="http://schemas.microsoft.com/office/drawing/2014/main" id="{1BD21410-86A2-E61B-3641-D2ED918D2AC0}"/>
              </a:ext>
            </a:extLst>
          </p:cNvPr>
          <p:cNvSpPr txBox="1"/>
          <p:nvPr/>
        </p:nvSpPr>
        <p:spPr>
          <a:xfrm>
            <a:off x="299880" y="1948008"/>
            <a:ext cx="11587320" cy="455612"/>
          </a:xfrm>
          <a:prstGeom prst="rect">
            <a:avLst/>
          </a:prstGeom>
          <a:noFill/>
          <a:ln>
            <a:noFill/>
          </a:ln>
        </p:spPr>
        <p:txBody>
          <a:bodyPr>
            <a:noAutofit/>
          </a:bodyPr>
          <a:lstStyle/>
          <a:p>
            <a:pPr>
              <a:lnSpc>
                <a:spcPct val="90000"/>
              </a:lnSpc>
              <a:spcBef>
                <a:spcPts val="1001"/>
              </a:spcBef>
            </a:pPr>
            <a:r>
              <a:rPr lang="es-ES" sz="2800" b="1" spc="-1" dirty="0">
                <a:solidFill>
                  <a:srgbClr val="093A7D"/>
                </a:solidFill>
                <a:latin typeface="Tahoma"/>
                <a:ea typeface="Tahoma"/>
              </a:rPr>
              <a:t>CUTIS LAXA CONGÉNITA con síntomas cardiovasculares y pulmonares</a:t>
            </a:r>
            <a:endParaRPr lang="en-GB" sz="2800" b="1" strike="noStrike" spc="-1" dirty="0">
              <a:latin typeface="Arial"/>
            </a:endParaRPr>
          </a:p>
        </p:txBody>
      </p:sp>
      <p:sp>
        <p:nvSpPr>
          <p:cNvPr id="5" name="CustomShape 3">
            <a:extLst>
              <a:ext uri="{FF2B5EF4-FFF2-40B4-BE49-F238E27FC236}">
                <a16:creationId xmlns:a16="http://schemas.microsoft.com/office/drawing/2014/main" id="{0C688818-B6E6-C3ED-51B4-308CEB0B840E}"/>
              </a:ext>
            </a:extLst>
          </p:cNvPr>
          <p:cNvSpPr/>
          <p:nvPr/>
        </p:nvSpPr>
        <p:spPr>
          <a:xfrm>
            <a:off x="294591" y="3429000"/>
            <a:ext cx="9143640" cy="1124640"/>
          </a:xfrm>
          <a:prstGeom prst="rect">
            <a:avLst/>
          </a:prstGeom>
          <a:noFill/>
          <a:ln>
            <a:noFill/>
          </a:ln>
        </p:spPr>
        <p:style>
          <a:lnRef idx="0">
            <a:scrgbClr r="0" g="0" b="0"/>
          </a:lnRef>
          <a:fillRef idx="0">
            <a:scrgbClr r="0" g="0" b="0"/>
          </a:fillRef>
          <a:effectRef idx="0">
            <a:scrgbClr r="0" g="0" b="0"/>
          </a:effectRef>
          <a:fontRef idx="minor"/>
        </p:style>
        <p:txBody>
          <a:bodyPr>
            <a:normAutofit/>
          </a:bodyPr>
          <a:lstStyle/>
          <a:p>
            <a:pPr>
              <a:lnSpc>
                <a:spcPct val="90000"/>
              </a:lnSpc>
              <a:spcAft>
                <a:spcPts val="1800"/>
              </a:spcAft>
            </a:pPr>
            <a:r>
              <a:rPr lang="en-GB" b="1" i="1" spc="-1" dirty="0">
                <a:solidFill>
                  <a:srgbClr val="093A7D"/>
                </a:solidFill>
                <a:latin typeface="Tahoma"/>
                <a:ea typeface="Tahoma"/>
              </a:rPr>
              <a:t>2025</a:t>
            </a:r>
            <a:endParaRPr lang="en-GB" sz="1800" b="1" strike="noStrike" spc="-1" dirty="0">
              <a:latin typeface="Arial"/>
            </a:endParaRPr>
          </a:p>
        </p:txBody>
      </p:sp>
      <p:pic>
        <p:nvPicPr>
          <p:cNvPr id="3" name="Image 2" descr="Une image contenant texte, Police, Graphique, logo&#10;&#10;Le contenu généré par l’IA peut être incorrect.">
            <a:extLst>
              <a:ext uri="{FF2B5EF4-FFF2-40B4-BE49-F238E27FC236}">
                <a16:creationId xmlns:a16="http://schemas.microsoft.com/office/drawing/2014/main" id="{974CB839-8A83-4124-4EFB-5933F1F785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41086" y="300009"/>
            <a:ext cx="1675130" cy="512445"/>
          </a:xfrm>
          <a:prstGeom prst="rect">
            <a:avLst/>
          </a:prstGeom>
        </p:spPr>
      </p:pic>
      <p:pic>
        <p:nvPicPr>
          <p:cNvPr id="6" name="Image 5" descr="Une image contenant texte, Police, Graphique, graphisme&#10;&#10;Le contenu généré par l’IA peut être incorrect.">
            <a:extLst>
              <a:ext uri="{FF2B5EF4-FFF2-40B4-BE49-F238E27FC236}">
                <a16:creationId xmlns:a16="http://schemas.microsoft.com/office/drawing/2014/main" id="{F10445C0-D635-796C-2379-145E324143A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907538" y="356669"/>
            <a:ext cx="790575" cy="422275"/>
          </a:xfrm>
          <a:prstGeom prst="rect">
            <a:avLst/>
          </a:prstGeom>
        </p:spPr>
      </p:pic>
      <p:pic>
        <p:nvPicPr>
          <p:cNvPr id="7" name="Image 6" descr="Une image contenant graphisme, texte, Graphique&#10;&#10;Le contenu généré par l’IA peut être incorrect.">
            <a:extLst>
              <a:ext uri="{FF2B5EF4-FFF2-40B4-BE49-F238E27FC236}">
                <a16:creationId xmlns:a16="http://schemas.microsoft.com/office/drawing/2014/main" id="{6455084F-0C49-3421-BCCD-61B49CF6D7F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92969" y="337474"/>
            <a:ext cx="1685925" cy="474980"/>
          </a:xfrm>
          <a:prstGeom prst="rect">
            <a:avLst/>
          </a:prstGeom>
        </p:spPr>
      </p:pic>
    </p:spTree>
    <p:extLst>
      <p:ext uri="{BB962C8B-B14F-4D97-AF65-F5344CB8AC3E}">
        <p14:creationId xmlns:p14="http://schemas.microsoft.com/office/powerpoint/2010/main" val="7371387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1">
            <a:extLst>
              <a:ext uri="{FF2B5EF4-FFF2-40B4-BE49-F238E27FC236}">
                <a16:creationId xmlns:a16="http://schemas.microsoft.com/office/drawing/2014/main" id="{D8BD09A5-330E-9946-933E-EE497AA71754}"/>
              </a:ext>
            </a:extLst>
          </p:cNvPr>
          <p:cNvSpPr txBox="1"/>
          <p:nvPr/>
        </p:nvSpPr>
        <p:spPr>
          <a:xfrm>
            <a:off x="458907" y="178894"/>
            <a:ext cx="10076992" cy="695576"/>
          </a:xfrm>
          <a:prstGeom prst="rect">
            <a:avLst/>
          </a:prstGeom>
          <a:noFill/>
          <a:ln>
            <a:noFill/>
          </a:ln>
        </p:spPr>
        <p:txBody>
          <a:bodyPr anchor="t">
            <a:noAutofit/>
          </a:bodyPr>
          <a:lstStyle/>
          <a:p>
            <a:pPr>
              <a:lnSpc>
                <a:spcPct val="90000"/>
              </a:lnSpc>
            </a:pPr>
            <a:r>
              <a:rPr lang="en-GB" sz="4800" b="1" spc="-1" dirty="0" err="1">
                <a:solidFill>
                  <a:srgbClr val="55BE8C"/>
                </a:solidFill>
                <a:latin typeface="Andika"/>
              </a:rPr>
              <a:t>Información</a:t>
            </a:r>
            <a:r>
              <a:rPr lang="en-GB" sz="4800" b="1" spc="-1" dirty="0">
                <a:solidFill>
                  <a:srgbClr val="55BE8C"/>
                </a:solidFill>
                <a:latin typeface="Andika"/>
              </a:rPr>
              <a:t> </a:t>
            </a:r>
            <a:r>
              <a:rPr lang="en-GB" sz="4800" b="1" spc="-1" dirty="0" err="1">
                <a:solidFill>
                  <a:srgbClr val="55BE8C"/>
                </a:solidFill>
                <a:latin typeface="Andika"/>
              </a:rPr>
              <a:t>adicional</a:t>
            </a:r>
            <a:endParaRPr lang="en-US" sz="4800" b="1" strike="noStrike" spc="-1" dirty="0">
              <a:solidFill>
                <a:srgbClr val="55BE8C"/>
              </a:solidFill>
              <a:latin typeface="Franklin Gothic Book"/>
            </a:endParaRPr>
          </a:p>
        </p:txBody>
      </p:sp>
      <p:sp>
        <p:nvSpPr>
          <p:cNvPr id="7" name="CustomShape 3">
            <a:extLst>
              <a:ext uri="{FF2B5EF4-FFF2-40B4-BE49-F238E27FC236}">
                <a16:creationId xmlns:a16="http://schemas.microsoft.com/office/drawing/2014/main" id="{47A9127B-9DF4-7EC7-7F02-AC880E6707A1}"/>
              </a:ext>
            </a:extLst>
          </p:cNvPr>
          <p:cNvSpPr/>
          <p:nvPr/>
        </p:nvSpPr>
        <p:spPr>
          <a:xfrm>
            <a:off x="280002" y="4931781"/>
            <a:ext cx="9143640" cy="1124640"/>
          </a:xfrm>
          <a:prstGeom prst="rect">
            <a:avLst/>
          </a:prstGeom>
          <a:noFill/>
          <a:ln>
            <a:noFill/>
          </a:ln>
        </p:spPr>
        <p:style>
          <a:lnRef idx="0">
            <a:scrgbClr r="0" g="0" b="0"/>
          </a:lnRef>
          <a:fillRef idx="0">
            <a:scrgbClr r="0" g="0" b="0"/>
          </a:fillRef>
          <a:effectRef idx="0">
            <a:scrgbClr r="0" g="0" b="0"/>
          </a:effectRef>
          <a:fontRef idx="minor"/>
        </p:style>
        <p:txBody>
          <a:bodyPr>
            <a:normAutofit/>
          </a:bodyPr>
          <a:lstStyle/>
          <a:p>
            <a:pPr>
              <a:lnSpc>
                <a:spcPct val="90000"/>
              </a:lnSpc>
              <a:spcBef>
                <a:spcPts val="1001"/>
              </a:spcBef>
            </a:pPr>
            <a:r>
              <a:rPr lang="en-GB" sz="1800" b="1" strike="noStrike" spc="-1" dirty="0">
                <a:solidFill>
                  <a:srgbClr val="093A7D"/>
                </a:solidFill>
                <a:latin typeface="Tahoma"/>
                <a:ea typeface="Tahoma"/>
              </a:rPr>
              <a:t>Contact: Marie-Claude Boiteux</a:t>
            </a:r>
          </a:p>
          <a:p>
            <a:pPr>
              <a:lnSpc>
                <a:spcPct val="90000"/>
              </a:lnSpc>
              <a:spcBef>
                <a:spcPts val="1001"/>
              </a:spcBef>
            </a:pPr>
            <a:r>
              <a:rPr lang="en-GB" sz="1800" b="1" strike="noStrike" spc="-1" dirty="0">
                <a:solidFill>
                  <a:srgbClr val="093A7D"/>
                </a:solidFill>
                <a:latin typeface="Tahoma"/>
                <a:ea typeface="Tahoma"/>
              </a:rPr>
              <a:t>Email: </a:t>
            </a:r>
            <a:r>
              <a:rPr lang="en-GB" sz="1800" b="1" strike="noStrike" spc="-1" dirty="0" err="1">
                <a:solidFill>
                  <a:srgbClr val="093A7D"/>
                </a:solidFill>
                <a:latin typeface="Tahoma"/>
                <a:ea typeface="Tahoma"/>
              </a:rPr>
              <a:t>mcjlboiteux@</a:t>
            </a:r>
            <a:r>
              <a:rPr lang="en-GB" sz="1800" b="1" strike="noStrike" spc="-1" err="1">
                <a:solidFill>
                  <a:srgbClr val="093A7D"/>
                </a:solidFill>
                <a:latin typeface="Tahoma"/>
                <a:ea typeface="Tahoma"/>
              </a:rPr>
              <a:t>aol</a:t>
            </a:r>
            <a:r>
              <a:rPr lang="en-GB" sz="1800" b="1" strike="noStrike" spc="-1">
                <a:solidFill>
                  <a:srgbClr val="093A7D"/>
                </a:solidFill>
                <a:latin typeface="Tahoma"/>
                <a:ea typeface="Tahoma"/>
              </a:rPr>
              <a:t>.com</a:t>
            </a:r>
            <a:endParaRPr lang="en-GB" sz="1800" b="1" strike="noStrike" spc="-1" dirty="0">
              <a:latin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7D1F358-F041-B7DF-0F48-1926682BB88A}"/>
              </a:ext>
            </a:extLst>
          </p:cNvPr>
          <p:cNvSpPr>
            <a:spLocks noGrp="1"/>
          </p:cNvSpPr>
          <p:nvPr>
            <p:ph type="title" idx="10"/>
          </p:nvPr>
        </p:nvSpPr>
        <p:spPr>
          <a:xfrm>
            <a:off x="439027" y="313200"/>
            <a:ext cx="8892829" cy="432235"/>
          </a:xfrm>
        </p:spPr>
        <p:txBody>
          <a:bodyPr/>
          <a:lstStyle/>
          <a:p>
            <a:r>
              <a:rPr lang="es-ES" sz="4800" spc="-1" dirty="0">
                <a:solidFill>
                  <a:srgbClr val="55BE8C"/>
                </a:solidFill>
                <a:latin typeface="Andika"/>
                <a:ea typeface="+mn-ea"/>
                <a:cs typeface="+mn-cs"/>
              </a:rPr>
              <a:t>Resumen del viaje del paciente</a:t>
            </a:r>
            <a:endParaRPr lang="en-GB" sz="4800" spc="-1" dirty="0">
              <a:solidFill>
                <a:srgbClr val="55BE8C"/>
              </a:solidFill>
              <a:latin typeface="Andika"/>
              <a:ea typeface="+mn-ea"/>
              <a:cs typeface="+mn-cs"/>
            </a:endParaRPr>
          </a:p>
        </p:txBody>
      </p:sp>
      <p:sp>
        <p:nvSpPr>
          <p:cNvPr id="7" name="Freeform 10">
            <a:extLst>
              <a:ext uri="{FF2B5EF4-FFF2-40B4-BE49-F238E27FC236}">
                <a16:creationId xmlns:a16="http://schemas.microsoft.com/office/drawing/2014/main" id="{E39517E3-77AE-C6F1-B220-D1F9269D521E}"/>
              </a:ext>
            </a:extLst>
          </p:cNvPr>
          <p:cNvSpPr>
            <a:spLocks noChangeArrowheads="1"/>
          </p:cNvSpPr>
          <p:nvPr/>
        </p:nvSpPr>
        <p:spPr bwMode="auto">
          <a:xfrm>
            <a:off x="1532309" y="4103631"/>
            <a:ext cx="420012" cy="332372"/>
          </a:xfrm>
          <a:custGeom>
            <a:avLst/>
            <a:gdLst>
              <a:gd name="T0" fmla="*/ 0 w 862"/>
              <a:gd name="T1" fmla="*/ 403 h 534"/>
              <a:gd name="T2" fmla="*/ 0 w 862"/>
              <a:gd name="T3" fmla="*/ 131 h 534"/>
              <a:gd name="T4" fmla="*/ 0 w 862"/>
              <a:gd name="T5" fmla="*/ 131 h 534"/>
              <a:gd name="T6" fmla="*/ 41 w 862"/>
              <a:gd name="T7" fmla="*/ 89 h 534"/>
              <a:gd name="T8" fmla="*/ 423 w 862"/>
              <a:gd name="T9" fmla="*/ 89 h 534"/>
              <a:gd name="T10" fmla="*/ 423 w 862"/>
              <a:gd name="T11" fmla="*/ 89 h 534"/>
              <a:gd name="T12" fmla="*/ 462 w 862"/>
              <a:gd name="T13" fmla="*/ 50 h 534"/>
              <a:gd name="T14" fmla="*/ 462 w 862"/>
              <a:gd name="T15" fmla="*/ 50 h 534"/>
              <a:gd name="T16" fmla="*/ 524 w 862"/>
              <a:gd name="T17" fmla="*/ 17 h 534"/>
              <a:gd name="T18" fmla="*/ 837 w 862"/>
              <a:gd name="T19" fmla="*/ 232 h 534"/>
              <a:gd name="T20" fmla="*/ 837 w 862"/>
              <a:gd name="T21" fmla="*/ 232 h 534"/>
              <a:gd name="T22" fmla="*/ 837 w 862"/>
              <a:gd name="T23" fmla="*/ 300 h 534"/>
              <a:gd name="T24" fmla="*/ 523 w 862"/>
              <a:gd name="T25" fmla="*/ 515 h 534"/>
              <a:gd name="T26" fmla="*/ 523 w 862"/>
              <a:gd name="T27" fmla="*/ 515 h 534"/>
              <a:gd name="T28" fmla="*/ 462 w 862"/>
              <a:gd name="T29" fmla="*/ 483 h 534"/>
              <a:gd name="T30" fmla="*/ 462 w 862"/>
              <a:gd name="T31" fmla="*/ 483 h 534"/>
              <a:gd name="T32" fmla="*/ 424 w 862"/>
              <a:gd name="T33" fmla="*/ 444 h 534"/>
              <a:gd name="T34" fmla="*/ 41 w 862"/>
              <a:gd name="T35" fmla="*/ 444 h 534"/>
              <a:gd name="T36" fmla="*/ 41 w 862"/>
              <a:gd name="T37" fmla="*/ 444 h 534"/>
              <a:gd name="T38" fmla="*/ 0 w 862"/>
              <a:gd name="T39" fmla="*/ 403 h 5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62" h="534">
                <a:moveTo>
                  <a:pt x="0" y="403"/>
                </a:moveTo>
                <a:lnTo>
                  <a:pt x="0" y="131"/>
                </a:lnTo>
                <a:lnTo>
                  <a:pt x="0" y="131"/>
                </a:lnTo>
                <a:cubicBezTo>
                  <a:pt x="0" y="107"/>
                  <a:pt x="18" y="89"/>
                  <a:pt x="41" y="89"/>
                </a:cubicBezTo>
                <a:lnTo>
                  <a:pt x="423" y="89"/>
                </a:lnTo>
                <a:lnTo>
                  <a:pt x="423" y="89"/>
                </a:lnTo>
                <a:cubicBezTo>
                  <a:pt x="445" y="89"/>
                  <a:pt x="462" y="72"/>
                  <a:pt x="462" y="50"/>
                </a:cubicBezTo>
                <a:lnTo>
                  <a:pt x="462" y="50"/>
                </a:lnTo>
                <a:cubicBezTo>
                  <a:pt x="462" y="19"/>
                  <a:pt x="498" y="0"/>
                  <a:pt x="524" y="17"/>
                </a:cubicBezTo>
                <a:lnTo>
                  <a:pt x="837" y="232"/>
                </a:lnTo>
                <a:lnTo>
                  <a:pt x="837" y="232"/>
                </a:lnTo>
                <a:cubicBezTo>
                  <a:pt x="861" y="249"/>
                  <a:pt x="861" y="284"/>
                  <a:pt x="837" y="300"/>
                </a:cubicBezTo>
                <a:lnTo>
                  <a:pt x="523" y="515"/>
                </a:lnTo>
                <a:lnTo>
                  <a:pt x="523" y="515"/>
                </a:lnTo>
                <a:cubicBezTo>
                  <a:pt x="497" y="533"/>
                  <a:pt x="462" y="514"/>
                  <a:pt x="462" y="483"/>
                </a:cubicBezTo>
                <a:lnTo>
                  <a:pt x="462" y="483"/>
                </a:lnTo>
                <a:cubicBezTo>
                  <a:pt x="462" y="461"/>
                  <a:pt x="445" y="444"/>
                  <a:pt x="424" y="444"/>
                </a:cubicBezTo>
                <a:lnTo>
                  <a:pt x="41" y="444"/>
                </a:lnTo>
                <a:lnTo>
                  <a:pt x="41" y="444"/>
                </a:lnTo>
                <a:cubicBezTo>
                  <a:pt x="18" y="444"/>
                  <a:pt x="0" y="426"/>
                  <a:pt x="0" y="403"/>
                </a:cubicBezTo>
              </a:path>
            </a:pathLst>
          </a:custGeom>
          <a:solidFill>
            <a:schemeClr val="accent1">
              <a:lumMod val="20000"/>
              <a:lumOff val="80000"/>
            </a:schemeClr>
          </a:solidFill>
          <a:ln>
            <a:noFill/>
          </a:ln>
          <a:effectLst/>
        </p:spPr>
        <p:txBody>
          <a:bodyPr wrap="none" anchor="ctr"/>
          <a:lstStyle/>
          <a:p>
            <a:endParaRPr lang="en-US" sz="3266"/>
          </a:p>
        </p:txBody>
      </p:sp>
      <p:sp>
        <p:nvSpPr>
          <p:cNvPr id="8" name="Freeform 241">
            <a:extLst>
              <a:ext uri="{FF2B5EF4-FFF2-40B4-BE49-F238E27FC236}">
                <a16:creationId xmlns:a16="http://schemas.microsoft.com/office/drawing/2014/main" id="{77BBC855-2D27-8FC7-2DA7-5CB915F1EC23}"/>
              </a:ext>
            </a:extLst>
          </p:cNvPr>
          <p:cNvSpPr>
            <a:spLocks noChangeArrowheads="1"/>
          </p:cNvSpPr>
          <p:nvPr/>
        </p:nvSpPr>
        <p:spPr bwMode="auto">
          <a:xfrm>
            <a:off x="1444619" y="2708651"/>
            <a:ext cx="825424" cy="45719"/>
          </a:xfrm>
          <a:custGeom>
            <a:avLst/>
            <a:gdLst>
              <a:gd name="T0" fmla="*/ 0 w 4384"/>
              <a:gd name="T1" fmla="*/ 50 h 51"/>
              <a:gd name="T2" fmla="*/ 4383 w 4384"/>
              <a:gd name="T3" fmla="*/ 50 h 51"/>
              <a:gd name="T4" fmla="*/ 4383 w 4384"/>
              <a:gd name="T5" fmla="*/ 0 h 51"/>
              <a:gd name="T6" fmla="*/ 0 w 4384"/>
              <a:gd name="T7" fmla="*/ 0 h 51"/>
              <a:gd name="T8" fmla="*/ 0 w 4384"/>
              <a:gd name="T9" fmla="*/ 50 h 51"/>
            </a:gdLst>
            <a:ahLst/>
            <a:cxnLst>
              <a:cxn ang="0">
                <a:pos x="T0" y="T1"/>
              </a:cxn>
              <a:cxn ang="0">
                <a:pos x="T2" y="T3"/>
              </a:cxn>
              <a:cxn ang="0">
                <a:pos x="T4" y="T5"/>
              </a:cxn>
              <a:cxn ang="0">
                <a:pos x="T6" y="T7"/>
              </a:cxn>
              <a:cxn ang="0">
                <a:pos x="T8" y="T9"/>
              </a:cxn>
            </a:cxnLst>
            <a:rect l="0" t="0" r="r" b="b"/>
            <a:pathLst>
              <a:path w="4384" h="51">
                <a:moveTo>
                  <a:pt x="0" y="50"/>
                </a:moveTo>
                <a:lnTo>
                  <a:pt x="4383" y="50"/>
                </a:lnTo>
                <a:lnTo>
                  <a:pt x="4383" y="0"/>
                </a:lnTo>
                <a:lnTo>
                  <a:pt x="0" y="0"/>
                </a:lnTo>
                <a:lnTo>
                  <a:pt x="0" y="50"/>
                </a:lnTo>
              </a:path>
            </a:pathLst>
          </a:custGeom>
          <a:gradFill>
            <a:gsLst>
              <a:gs pos="0">
                <a:schemeClr val="accent1"/>
              </a:gs>
              <a:gs pos="100000">
                <a:schemeClr val="accent2"/>
              </a:gs>
            </a:gsLst>
            <a:lin ang="0" scaled="0"/>
          </a:gradFill>
          <a:ln>
            <a:noFill/>
          </a:ln>
          <a:effectLst/>
        </p:spPr>
        <p:txBody>
          <a:bodyPr wrap="none" anchor="ctr"/>
          <a:lstStyle/>
          <a:p>
            <a:endParaRPr lang="en-US" sz="3265"/>
          </a:p>
        </p:txBody>
      </p:sp>
      <p:sp>
        <p:nvSpPr>
          <p:cNvPr id="9" name="Freeform 242">
            <a:extLst>
              <a:ext uri="{FF2B5EF4-FFF2-40B4-BE49-F238E27FC236}">
                <a16:creationId xmlns:a16="http://schemas.microsoft.com/office/drawing/2014/main" id="{BE4AFCFA-0369-F98B-AB71-4F49900B535B}"/>
              </a:ext>
            </a:extLst>
          </p:cNvPr>
          <p:cNvSpPr>
            <a:spLocks noChangeArrowheads="1"/>
          </p:cNvSpPr>
          <p:nvPr/>
        </p:nvSpPr>
        <p:spPr bwMode="auto">
          <a:xfrm>
            <a:off x="3347035" y="2694102"/>
            <a:ext cx="726365" cy="57095"/>
          </a:xfrm>
          <a:custGeom>
            <a:avLst/>
            <a:gdLst>
              <a:gd name="T0" fmla="*/ 0 w 4383"/>
              <a:gd name="T1" fmla="*/ 50 h 51"/>
              <a:gd name="T2" fmla="*/ 4382 w 4383"/>
              <a:gd name="T3" fmla="*/ 50 h 51"/>
              <a:gd name="T4" fmla="*/ 4382 w 4383"/>
              <a:gd name="T5" fmla="*/ 0 h 51"/>
              <a:gd name="T6" fmla="*/ 0 w 4383"/>
              <a:gd name="T7" fmla="*/ 0 h 51"/>
              <a:gd name="T8" fmla="*/ 0 w 4383"/>
              <a:gd name="T9" fmla="*/ 50 h 51"/>
            </a:gdLst>
            <a:ahLst/>
            <a:cxnLst>
              <a:cxn ang="0">
                <a:pos x="T0" y="T1"/>
              </a:cxn>
              <a:cxn ang="0">
                <a:pos x="T2" y="T3"/>
              </a:cxn>
              <a:cxn ang="0">
                <a:pos x="T4" y="T5"/>
              </a:cxn>
              <a:cxn ang="0">
                <a:pos x="T6" y="T7"/>
              </a:cxn>
              <a:cxn ang="0">
                <a:pos x="T8" y="T9"/>
              </a:cxn>
            </a:cxnLst>
            <a:rect l="0" t="0" r="r" b="b"/>
            <a:pathLst>
              <a:path w="4383" h="51">
                <a:moveTo>
                  <a:pt x="0" y="50"/>
                </a:moveTo>
                <a:lnTo>
                  <a:pt x="4382" y="50"/>
                </a:lnTo>
                <a:lnTo>
                  <a:pt x="4382" y="0"/>
                </a:lnTo>
                <a:lnTo>
                  <a:pt x="0" y="0"/>
                </a:lnTo>
                <a:lnTo>
                  <a:pt x="0" y="50"/>
                </a:lnTo>
              </a:path>
            </a:pathLst>
          </a:custGeom>
          <a:gradFill>
            <a:gsLst>
              <a:gs pos="0">
                <a:schemeClr val="accent2"/>
              </a:gs>
              <a:gs pos="100000">
                <a:schemeClr val="accent3"/>
              </a:gs>
            </a:gsLst>
            <a:lin ang="0" scaled="0"/>
          </a:gradFill>
          <a:ln>
            <a:noFill/>
          </a:ln>
          <a:effectLst/>
        </p:spPr>
        <p:txBody>
          <a:bodyPr wrap="none" anchor="ctr"/>
          <a:lstStyle/>
          <a:p>
            <a:endParaRPr lang="en-US" sz="3265" dirty="0"/>
          </a:p>
        </p:txBody>
      </p:sp>
      <p:sp>
        <p:nvSpPr>
          <p:cNvPr id="10" name="Freeform 242">
            <a:extLst>
              <a:ext uri="{FF2B5EF4-FFF2-40B4-BE49-F238E27FC236}">
                <a16:creationId xmlns:a16="http://schemas.microsoft.com/office/drawing/2014/main" id="{4C4F2674-ED04-2260-AA12-F817E7D983EE}"/>
              </a:ext>
            </a:extLst>
          </p:cNvPr>
          <p:cNvSpPr>
            <a:spLocks noChangeArrowheads="1"/>
          </p:cNvSpPr>
          <p:nvPr/>
        </p:nvSpPr>
        <p:spPr bwMode="auto">
          <a:xfrm>
            <a:off x="5161709" y="2715542"/>
            <a:ext cx="645344" cy="45719"/>
          </a:xfrm>
          <a:custGeom>
            <a:avLst/>
            <a:gdLst>
              <a:gd name="T0" fmla="*/ 0 w 4383"/>
              <a:gd name="T1" fmla="*/ 50 h 51"/>
              <a:gd name="T2" fmla="*/ 4382 w 4383"/>
              <a:gd name="T3" fmla="*/ 50 h 51"/>
              <a:gd name="T4" fmla="*/ 4382 w 4383"/>
              <a:gd name="T5" fmla="*/ 0 h 51"/>
              <a:gd name="T6" fmla="*/ 0 w 4383"/>
              <a:gd name="T7" fmla="*/ 0 h 51"/>
              <a:gd name="T8" fmla="*/ 0 w 4383"/>
              <a:gd name="T9" fmla="*/ 50 h 51"/>
            </a:gdLst>
            <a:ahLst/>
            <a:cxnLst>
              <a:cxn ang="0">
                <a:pos x="T0" y="T1"/>
              </a:cxn>
              <a:cxn ang="0">
                <a:pos x="T2" y="T3"/>
              </a:cxn>
              <a:cxn ang="0">
                <a:pos x="T4" y="T5"/>
              </a:cxn>
              <a:cxn ang="0">
                <a:pos x="T6" y="T7"/>
              </a:cxn>
              <a:cxn ang="0">
                <a:pos x="T8" y="T9"/>
              </a:cxn>
            </a:cxnLst>
            <a:rect l="0" t="0" r="r" b="b"/>
            <a:pathLst>
              <a:path w="4383" h="51">
                <a:moveTo>
                  <a:pt x="0" y="50"/>
                </a:moveTo>
                <a:lnTo>
                  <a:pt x="4382" y="50"/>
                </a:lnTo>
                <a:lnTo>
                  <a:pt x="4382" y="0"/>
                </a:lnTo>
                <a:lnTo>
                  <a:pt x="0" y="0"/>
                </a:lnTo>
                <a:lnTo>
                  <a:pt x="0" y="50"/>
                </a:lnTo>
              </a:path>
            </a:pathLst>
          </a:custGeom>
          <a:gradFill>
            <a:gsLst>
              <a:gs pos="0">
                <a:schemeClr val="accent3"/>
              </a:gs>
              <a:gs pos="100000">
                <a:schemeClr val="accent4"/>
              </a:gs>
            </a:gsLst>
            <a:lin ang="0" scaled="0"/>
          </a:gradFill>
          <a:ln>
            <a:noFill/>
          </a:ln>
          <a:effectLst/>
        </p:spPr>
        <p:txBody>
          <a:bodyPr wrap="none" anchor="ctr"/>
          <a:lstStyle/>
          <a:p>
            <a:endParaRPr lang="en-US" sz="3265"/>
          </a:p>
        </p:txBody>
      </p:sp>
      <p:sp>
        <p:nvSpPr>
          <p:cNvPr id="12" name="Freeform 221">
            <a:extLst>
              <a:ext uri="{FF2B5EF4-FFF2-40B4-BE49-F238E27FC236}">
                <a16:creationId xmlns:a16="http://schemas.microsoft.com/office/drawing/2014/main" id="{C8131F1E-2866-5851-17D3-8D064C9DF769}"/>
              </a:ext>
            </a:extLst>
          </p:cNvPr>
          <p:cNvSpPr>
            <a:spLocks noChangeArrowheads="1"/>
          </p:cNvSpPr>
          <p:nvPr/>
        </p:nvSpPr>
        <p:spPr bwMode="auto">
          <a:xfrm>
            <a:off x="379755" y="2181530"/>
            <a:ext cx="1078992" cy="1079495"/>
          </a:xfrm>
          <a:custGeom>
            <a:avLst/>
            <a:gdLst>
              <a:gd name="T0" fmla="*/ 867 w 1734"/>
              <a:gd name="T1" fmla="*/ 51 h 1733"/>
              <a:gd name="T2" fmla="*/ 867 w 1734"/>
              <a:gd name="T3" fmla="*/ 51 h 1733"/>
              <a:gd name="T4" fmla="*/ 51 w 1734"/>
              <a:gd name="T5" fmla="*/ 865 h 1733"/>
              <a:gd name="T6" fmla="*/ 51 w 1734"/>
              <a:gd name="T7" fmla="*/ 865 h 1733"/>
              <a:gd name="T8" fmla="*/ 867 w 1734"/>
              <a:gd name="T9" fmla="*/ 1681 h 1733"/>
              <a:gd name="T10" fmla="*/ 867 w 1734"/>
              <a:gd name="T11" fmla="*/ 1681 h 1733"/>
              <a:gd name="T12" fmla="*/ 1682 w 1734"/>
              <a:gd name="T13" fmla="*/ 865 h 1733"/>
              <a:gd name="T14" fmla="*/ 1682 w 1734"/>
              <a:gd name="T15" fmla="*/ 865 h 1733"/>
              <a:gd name="T16" fmla="*/ 867 w 1734"/>
              <a:gd name="T17" fmla="*/ 51 h 1733"/>
              <a:gd name="T18" fmla="*/ 867 w 1734"/>
              <a:gd name="T19" fmla="*/ 1732 h 1733"/>
              <a:gd name="T20" fmla="*/ 867 w 1734"/>
              <a:gd name="T21" fmla="*/ 1732 h 1733"/>
              <a:gd name="T22" fmla="*/ 0 w 1734"/>
              <a:gd name="T23" fmla="*/ 865 h 1733"/>
              <a:gd name="T24" fmla="*/ 0 w 1734"/>
              <a:gd name="T25" fmla="*/ 865 h 1733"/>
              <a:gd name="T26" fmla="*/ 867 w 1734"/>
              <a:gd name="T27" fmla="*/ 0 h 1733"/>
              <a:gd name="T28" fmla="*/ 867 w 1734"/>
              <a:gd name="T29" fmla="*/ 0 h 1733"/>
              <a:gd name="T30" fmla="*/ 1733 w 1734"/>
              <a:gd name="T31" fmla="*/ 865 h 1733"/>
              <a:gd name="T32" fmla="*/ 1733 w 1734"/>
              <a:gd name="T33" fmla="*/ 865 h 1733"/>
              <a:gd name="T34" fmla="*/ 867 w 1734"/>
              <a:gd name="T35" fmla="*/ 1732 h 1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34" h="1733">
                <a:moveTo>
                  <a:pt x="867" y="51"/>
                </a:moveTo>
                <a:lnTo>
                  <a:pt x="867" y="51"/>
                </a:lnTo>
                <a:cubicBezTo>
                  <a:pt x="417" y="51"/>
                  <a:pt x="51" y="415"/>
                  <a:pt x="51" y="865"/>
                </a:cubicBezTo>
                <a:lnTo>
                  <a:pt x="51" y="865"/>
                </a:lnTo>
                <a:cubicBezTo>
                  <a:pt x="51" y="1315"/>
                  <a:pt x="417" y="1681"/>
                  <a:pt x="867" y="1681"/>
                </a:cubicBezTo>
                <a:lnTo>
                  <a:pt x="867" y="1681"/>
                </a:lnTo>
                <a:cubicBezTo>
                  <a:pt x="1316" y="1681"/>
                  <a:pt x="1682" y="1315"/>
                  <a:pt x="1682" y="865"/>
                </a:cubicBezTo>
                <a:lnTo>
                  <a:pt x="1682" y="865"/>
                </a:lnTo>
                <a:cubicBezTo>
                  <a:pt x="1682" y="415"/>
                  <a:pt x="1316" y="51"/>
                  <a:pt x="867" y="51"/>
                </a:cubicBezTo>
                <a:close/>
                <a:moveTo>
                  <a:pt x="867" y="1732"/>
                </a:moveTo>
                <a:lnTo>
                  <a:pt x="867" y="1732"/>
                </a:lnTo>
                <a:cubicBezTo>
                  <a:pt x="389" y="1732"/>
                  <a:pt x="0" y="1343"/>
                  <a:pt x="0" y="865"/>
                </a:cubicBezTo>
                <a:lnTo>
                  <a:pt x="0" y="865"/>
                </a:lnTo>
                <a:cubicBezTo>
                  <a:pt x="0" y="387"/>
                  <a:pt x="389" y="0"/>
                  <a:pt x="867" y="0"/>
                </a:cubicBezTo>
                <a:lnTo>
                  <a:pt x="867" y="0"/>
                </a:lnTo>
                <a:cubicBezTo>
                  <a:pt x="1344" y="0"/>
                  <a:pt x="1733" y="387"/>
                  <a:pt x="1733" y="865"/>
                </a:cubicBezTo>
                <a:lnTo>
                  <a:pt x="1733" y="865"/>
                </a:lnTo>
                <a:cubicBezTo>
                  <a:pt x="1733" y="1343"/>
                  <a:pt x="1344" y="1732"/>
                  <a:pt x="867" y="1732"/>
                </a:cubicBezTo>
                <a:close/>
              </a:path>
            </a:pathLst>
          </a:custGeom>
          <a:solidFill>
            <a:schemeClr val="accent1"/>
          </a:solidFill>
          <a:ln>
            <a:noFill/>
          </a:ln>
          <a:effectLst/>
        </p:spPr>
        <p:txBody>
          <a:bodyPr wrap="none" anchor="ctr"/>
          <a:lstStyle/>
          <a:p>
            <a:endParaRPr lang="en-US" sz="3265"/>
          </a:p>
        </p:txBody>
      </p:sp>
      <p:sp>
        <p:nvSpPr>
          <p:cNvPr id="13" name="Subtitle 2">
            <a:extLst>
              <a:ext uri="{FF2B5EF4-FFF2-40B4-BE49-F238E27FC236}">
                <a16:creationId xmlns:a16="http://schemas.microsoft.com/office/drawing/2014/main" id="{5D3A6843-DBDD-6BA5-DB0B-E6FDBF65E6FB}"/>
              </a:ext>
            </a:extLst>
          </p:cNvPr>
          <p:cNvSpPr txBox="1">
            <a:spLocks/>
          </p:cNvSpPr>
          <p:nvPr/>
        </p:nvSpPr>
        <p:spPr>
          <a:xfrm>
            <a:off x="107813" y="3881892"/>
            <a:ext cx="1373644" cy="2360711"/>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indent="11113" defTabSz="1254125">
              <a:lnSpc>
                <a:spcPts val="1750"/>
              </a:lnSpc>
              <a:buFont typeface="Wingdings" panose="05000000000000000000" pitchFamily="2" charset="2"/>
              <a:buChar char="ü"/>
            </a:pPr>
            <a:r>
              <a:rPr lang="es-E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Prediagnóstico cuando hay antecedentes familiares</a:t>
            </a:r>
          </a:p>
          <a:p>
            <a:pPr indent="11113" defTabSz="1254125">
              <a:lnSpc>
                <a:spcPts val="1750"/>
              </a:lnSpc>
              <a:buFont typeface="Wingdings" panose="05000000000000000000" pitchFamily="2" charset="2"/>
              <a:buChar char="ü"/>
            </a:pPr>
            <a:r>
              <a:rPr lang="fr-FR"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Primeros</a:t>
            </a: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fr-FR"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síntomas</a:t>
            </a: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fr-FR"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piel</a:t>
            </a: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fr-FR"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precozmente</a:t>
            </a: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fr-FR"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arrugada</a:t>
            </a: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fr-FR"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flácida</a:t>
            </a: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fr-FR"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trastornos</a:t>
            </a: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fr-FR"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respiratorios</a:t>
            </a: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y </a:t>
            </a:r>
            <a:r>
              <a:rPr lang="fr-FR"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cardiovasculares</a:t>
            </a:r>
            <a:endParaRPr lang="fr-FR" sz="1100" noProof="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p:txBody>
      </p:sp>
      <p:sp>
        <p:nvSpPr>
          <p:cNvPr id="14" name="TextBox 13">
            <a:extLst>
              <a:ext uri="{FF2B5EF4-FFF2-40B4-BE49-F238E27FC236}">
                <a16:creationId xmlns:a16="http://schemas.microsoft.com/office/drawing/2014/main" id="{27F251D3-41C7-0B6A-1BE4-77A0AA03A9C1}"/>
              </a:ext>
            </a:extLst>
          </p:cNvPr>
          <p:cNvSpPr txBox="1"/>
          <p:nvPr/>
        </p:nvSpPr>
        <p:spPr>
          <a:xfrm>
            <a:off x="107812" y="3279908"/>
            <a:ext cx="1803700" cy="523220"/>
          </a:xfrm>
          <a:prstGeom prst="rect">
            <a:avLst/>
          </a:prstGeom>
          <a:noFill/>
        </p:spPr>
        <p:txBody>
          <a:bodyPr wrap="none" rtlCol="0" anchor="b" anchorCtr="0">
            <a:spAutoFit/>
          </a:bodyPr>
          <a:lstStyle/>
          <a:p>
            <a:pPr algn="ctr"/>
            <a:r>
              <a:rPr lang="en-US" sz="1400" b="1" dirty="0" err="1">
                <a:solidFill>
                  <a:schemeClr val="tx2"/>
                </a:solidFill>
                <a:latin typeface="Poppins" pitchFamily="2" charset="77"/>
                <a:ea typeface="League Spartan" charset="0"/>
                <a:cs typeface="Poppins" pitchFamily="2" charset="77"/>
              </a:rPr>
              <a:t>Prediagnóstico</a:t>
            </a:r>
            <a:r>
              <a:rPr lang="en-US" sz="1400" b="1" dirty="0">
                <a:solidFill>
                  <a:schemeClr val="tx2"/>
                </a:solidFill>
                <a:latin typeface="Poppins" pitchFamily="2" charset="77"/>
                <a:ea typeface="League Spartan" charset="0"/>
                <a:cs typeface="Poppins" pitchFamily="2" charset="77"/>
              </a:rPr>
              <a:t> y
Primer </a:t>
            </a:r>
            <a:r>
              <a:rPr lang="en-US" sz="1400" b="1" dirty="0" err="1">
                <a:solidFill>
                  <a:schemeClr val="tx2"/>
                </a:solidFill>
                <a:latin typeface="Poppins" pitchFamily="2" charset="77"/>
                <a:ea typeface="League Spartan" charset="0"/>
                <a:cs typeface="Poppins" pitchFamily="2" charset="77"/>
              </a:rPr>
              <a:t>síntoma</a:t>
            </a:r>
            <a:endParaRPr lang="en-US" sz="1400" b="1" dirty="0">
              <a:solidFill>
                <a:schemeClr val="tx2"/>
              </a:solidFill>
              <a:latin typeface="Poppins" pitchFamily="2" charset="77"/>
              <a:ea typeface="League Spartan" charset="0"/>
              <a:cs typeface="Poppins" pitchFamily="2" charset="77"/>
            </a:endParaRPr>
          </a:p>
        </p:txBody>
      </p:sp>
      <p:sp>
        <p:nvSpPr>
          <p:cNvPr id="15" name="TextBox 14">
            <a:extLst>
              <a:ext uri="{FF2B5EF4-FFF2-40B4-BE49-F238E27FC236}">
                <a16:creationId xmlns:a16="http://schemas.microsoft.com/office/drawing/2014/main" id="{9B633B1E-5A06-5E74-E3CB-83E13D07244B}"/>
              </a:ext>
            </a:extLst>
          </p:cNvPr>
          <p:cNvSpPr txBox="1"/>
          <p:nvPr/>
        </p:nvSpPr>
        <p:spPr>
          <a:xfrm>
            <a:off x="622830" y="2484611"/>
            <a:ext cx="579006" cy="553998"/>
          </a:xfrm>
          <a:prstGeom prst="rect">
            <a:avLst/>
          </a:prstGeom>
          <a:noFill/>
        </p:spPr>
        <p:txBody>
          <a:bodyPr wrap="none" rtlCol="0" anchor="ctr">
            <a:spAutoFit/>
          </a:bodyPr>
          <a:lstStyle/>
          <a:p>
            <a:pPr algn="ctr"/>
            <a:r>
              <a:rPr lang="en-US" sz="3000" b="1" dirty="0">
                <a:solidFill>
                  <a:schemeClr val="accent1"/>
                </a:solidFill>
                <a:latin typeface="Poppins" pitchFamily="2" charset="77"/>
                <a:cs typeface="Poppins" pitchFamily="2" charset="77"/>
              </a:rPr>
              <a:t>01</a:t>
            </a:r>
          </a:p>
        </p:txBody>
      </p:sp>
      <p:sp>
        <p:nvSpPr>
          <p:cNvPr id="16" name="Freeform 228">
            <a:extLst>
              <a:ext uri="{FF2B5EF4-FFF2-40B4-BE49-F238E27FC236}">
                <a16:creationId xmlns:a16="http://schemas.microsoft.com/office/drawing/2014/main" id="{80C83344-88AB-C284-5035-D88AE4549105}"/>
              </a:ext>
            </a:extLst>
          </p:cNvPr>
          <p:cNvSpPr>
            <a:spLocks noChangeArrowheads="1"/>
          </p:cNvSpPr>
          <p:nvPr/>
        </p:nvSpPr>
        <p:spPr bwMode="auto">
          <a:xfrm>
            <a:off x="2250005" y="2219015"/>
            <a:ext cx="1078992" cy="1079495"/>
          </a:xfrm>
          <a:custGeom>
            <a:avLst/>
            <a:gdLst>
              <a:gd name="T0" fmla="*/ 866 w 1733"/>
              <a:gd name="T1" fmla="*/ 51 h 1733"/>
              <a:gd name="T2" fmla="*/ 866 w 1733"/>
              <a:gd name="T3" fmla="*/ 51 h 1733"/>
              <a:gd name="T4" fmla="*/ 51 w 1733"/>
              <a:gd name="T5" fmla="*/ 865 h 1733"/>
              <a:gd name="T6" fmla="*/ 51 w 1733"/>
              <a:gd name="T7" fmla="*/ 865 h 1733"/>
              <a:gd name="T8" fmla="*/ 866 w 1733"/>
              <a:gd name="T9" fmla="*/ 1681 h 1733"/>
              <a:gd name="T10" fmla="*/ 866 w 1733"/>
              <a:gd name="T11" fmla="*/ 1681 h 1733"/>
              <a:gd name="T12" fmla="*/ 1680 w 1733"/>
              <a:gd name="T13" fmla="*/ 865 h 1733"/>
              <a:gd name="T14" fmla="*/ 1680 w 1733"/>
              <a:gd name="T15" fmla="*/ 865 h 1733"/>
              <a:gd name="T16" fmla="*/ 866 w 1733"/>
              <a:gd name="T17" fmla="*/ 51 h 1733"/>
              <a:gd name="T18" fmla="*/ 866 w 1733"/>
              <a:gd name="T19" fmla="*/ 1732 h 1733"/>
              <a:gd name="T20" fmla="*/ 866 w 1733"/>
              <a:gd name="T21" fmla="*/ 1732 h 1733"/>
              <a:gd name="T22" fmla="*/ 0 w 1733"/>
              <a:gd name="T23" fmla="*/ 865 h 1733"/>
              <a:gd name="T24" fmla="*/ 0 w 1733"/>
              <a:gd name="T25" fmla="*/ 865 h 1733"/>
              <a:gd name="T26" fmla="*/ 866 w 1733"/>
              <a:gd name="T27" fmla="*/ 0 h 1733"/>
              <a:gd name="T28" fmla="*/ 866 w 1733"/>
              <a:gd name="T29" fmla="*/ 0 h 1733"/>
              <a:gd name="T30" fmla="*/ 1732 w 1733"/>
              <a:gd name="T31" fmla="*/ 865 h 1733"/>
              <a:gd name="T32" fmla="*/ 1732 w 1733"/>
              <a:gd name="T33" fmla="*/ 865 h 1733"/>
              <a:gd name="T34" fmla="*/ 866 w 1733"/>
              <a:gd name="T35" fmla="*/ 1732 h 1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33" h="1733">
                <a:moveTo>
                  <a:pt x="866" y="51"/>
                </a:moveTo>
                <a:lnTo>
                  <a:pt x="866" y="51"/>
                </a:lnTo>
                <a:cubicBezTo>
                  <a:pt x="417" y="51"/>
                  <a:pt x="51" y="415"/>
                  <a:pt x="51" y="865"/>
                </a:cubicBezTo>
                <a:lnTo>
                  <a:pt x="51" y="865"/>
                </a:lnTo>
                <a:cubicBezTo>
                  <a:pt x="51" y="1315"/>
                  <a:pt x="417" y="1681"/>
                  <a:pt x="866" y="1681"/>
                </a:cubicBezTo>
                <a:lnTo>
                  <a:pt x="866" y="1681"/>
                </a:lnTo>
                <a:cubicBezTo>
                  <a:pt x="1314" y="1681"/>
                  <a:pt x="1680" y="1315"/>
                  <a:pt x="1680" y="865"/>
                </a:cubicBezTo>
                <a:lnTo>
                  <a:pt x="1680" y="865"/>
                </a:lnTo>
                <a:cubicBezTo>
                  <a:pt x="1680" y="415"/>
                  <a:pt x="1314" y="51"/>
                  <a:pt x="866" y="51"/>
                </a:cubicBezTo>
                <a:close/>
                <a:moveTo>
                  <a:pt x="866" y="1732"/>
                </a:moveTo>
                <a:lnTo>
                  <a:pt x="866" y="1732"/>
                </a:lnTo>
                <a:cubicBezTo>
                  <a:pt x="389" y="1732"/>
                  <a:pt x="0" y="1343"/>
                  <a:pt x="0" y="865"/>
                </a:cubicBezTo>
                <a:lnTo>
                  <a:pt x="0" y="865"/>
                </a:lnTo>
                <a:cubicBezTo>
                  <a:pt x="0" y="387"/>
                  <a:pt x="389" y="0"/>
                  <a:pt x="866" y="0"/>
                </a:cubicBezTo>
                <a:lnTo>
                  <a:pt x="866" y="0"/>
                </a:lnTo>
                <a:cubicBezTo>
                  <a:pt x="1343" y="0"/>
                  <a:pt x="1732" y="387"/>
                  <a:pt x="1732" y="865"/>
                </a:cubicBezTo>
                <a:lnTo>
                  <a:pt x="1732" y="865"/>
                </a:lnTo>
                <a:cubicBezTo>
                  <a:pt x="1732" y="1343"/>
                  <a:pt x="1343" y="1732"/>
                  <a:pt x="866" y="1732"/>
                </a:cubicBezTo>
                <a:close/>
              </a:path>
            </a:pathLst>
          </a:custGeom>
          <a:solidFill>
            <a:schemeClr val="accent2"/>
          </a:solidFill>
          <a:ln>
            <a:noFill/>
          </a:ln>
          <a:effectLst/>
        </p:spPr>
        <p:txBody>
          <a:bodyPr wrap="none" anchor="ctr"/>
          <a:lstStyle/>
          <a:p>
            <a:endParaRPr lang="en-US" sz="3265"/>
          </a:p>
        </p:txBody>
      </p:sp>
      <p:sp>
        <p:nvSpPr>
          <p:cNvPr id="17" name="Subtitle 2">
            <a:extLst>
              <a:ext uri="{FF2B5EF4-FFF2-40B4-BE49-F238E27FC236}">
                <a16:creationId xmlns:a16="http://schemas.microsoft.com/office/drawing/2014/main" id="{95765C32-AD23-005C-89C4-61F382DA24AA}"/>
              </a:ext>
            </a:extLst>
          </p:cNvPr>
          <p:cNvSpPr txBox="1">
            <a:spLocks/>
          </p:cNvSpPr>
          <p:nvPr/>
        </p:nvSpPr>
        <p:spPr>
          <a:xfrm>
            <a:off x="1975165" y="3877978"/>
            <a:ext cx="1499361" cy="2096023"/>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s-E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Desde el nacimiento o desde el inicio de los primeros síntomas: consulta multidisciplinar y confirmación del diagnóstico clínico mediante biopsia y diagnóstico molecular</a:t>
            </a:r>
            <a:endPar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p:txBody>
      </p:sp>
      <p:sp>
        <p:nvSpPr>
          <p:cNvPr id="18" name="TextBox 17">
            <a:extLst>
              <a:ext uri="{FF2B5EF4-FFF2-40B4-BE49-F238E27FC236}">
                <a16:creationId xmlns:a16="http://schemas.microsoft.com/office/drawing/2014/main" id="{24361943-DFDF-58C9-6862-2A2D6BC9269D}"/>
              </a:ext>
            </a:extLst>
          </p:cNvPr>
          <p:cNvSpPr txBox="1"/>
          <p:nvPr/>
        </p:nvSpPr>
        <p:spPr>
          <a:xfrm>
            <a:off x="2089536" y="3430154"/>
            <a:ext cx="1292341" cy="307777"/>
          </a:xfrm>
          <a:prstGeom prst="rect">
            <a:avLst/>
          </a:prstGeom>
          <a:noFill/>
        </p:spPr>
        <p:txBody>
          <a:bodyPr wrap="none" rtlCol="0" anchor="b" anchorCtr="0">
            <a:spAutoFit/>
          </a:bodyPr>
          <a:lstStyle/>
          <a:p>
            <a:pPr algn="ctr"/>
            <a:r>
              <a:rPr lang="en-US" sz="1400" b="1" dirty="0" err="1">
                <a:solidFill>
                  <a:schemeClr val="tx2"/>
                </a:solidFill>
                <a:latin typeface="Poppins" pitchFamily="2" charset="77"/>
                <a:ea typeface="League Spartan" charset="0"/>
                <a:cs typeface="Poppins" pitchFamily="2" charset="77"/>
              </a:rPr>
              <a:t>Diagnóstico</a:t>
            </a:r>
            <a:endParaRPr lang="en-US" sz="1400" b="1" dirty="0">
              <a:solidFill>
                <a:schemeClr val="tx2"/>
              </a:solidFill>
              <a:latin typeface="Poppins" pitchFamily="2" charset="77"/>
              <a:ea typeface="League Spartan" charset="0"/>
              <a:cs typeface="Poppins" pitchFamily="2" charset="77"/>
            </a:endParaRPr>
          </a:p>
        </p:txBody>
      </p:sp>
      <p:sp>
        <p:nvSpPr>
          <p:cNvPr id="19" name="TextBox 18">
            <a:extLst>
              <a:ext uri="{FF2B5EF4-FFF2-40B4-BE49-F238E27FC236}">
                <a16:creationId xmlns:a16="http://schemas.microsoft.com/office/drawing/2014/main" id="{490E01BF-0EFA-CF85-999F-802682AC1862}"/>
              </a:ext>
            </a:extLst>
          </p:cNvPr>
          <p:cNvSpPr txBox="1"/>
          <p:nvPr/>
        </p:nvSpPr>
        <p:spPr>
          <a:xfrm>
            <a:off x="2434001" y="2490239"/>
            <a:ext cx="654346" cy="553998"/>
          </a:xfrm>
          <a:prstGeom prst="rect">
            <a:avLst/>
          </a:prstGeom>
          <a:noFill/>
        </p:spPr>
        <p:txBody>
          <a:bodyPr wrap="none" rtlCol="0" anchor="ctr">
            <a:spAutoFit/>
          </a:bodyPr>
          <a:lstStyle/>
          <a:p>
            <a:pPr algn="ctr"/>
            <a:r>
              <a:rPr lang="en-US" sz="3000" b="1" dirty="0">
                <a:solidFill>
                  <a:schemeClr val="accent2"/>
                </a:solidFill>
                <a:latin typeface="Poppins" pitchFamily="2" charset="77"/>
                <a:cs typeface="Poppins" pitchFamily="2" charset="77"/>
              </a:rPr>
              <a:t>02</a:t>
            </a:r>
          </a:p>
        </p:txBody>
      </p:sp>
      <p:sp>
        <p:nvSpPr>
          <p:cNvPr id="20" name="Freeform 235">
            <a:extLst>
              <a:ext uri="{FF2B5EF4-FFF2-40B4-BE49-F238E27FC236}">
                <a16:creationId xmlns:a16="http://schemas.microsoft.com/office/drawing/2014/main" id="{E59F33D9-23C8-03CD-0C6B-F6C0DF9786FF}"/>
              </a:ext>
            </a:extLst>
          </p:cNvPr>
          <p:cNvSpPr>
            <a:spLocks noChangeArrowheads="1"/>
          </p:cNvSpPr>
          <p:nvPr/>
        </p:nvSpPr>
        <p:spPr bwMode="auto">
          <a:xfrm>
            <a:off x="4066056" y="2234309"/>
            <a:ext cx="1078992" cy="1079495"/>
          </a:xfrm>
          <a:custGeom>
            <a:avLst/>
            <a:gdLst>
              <a:gd name="T0" fmla="*/ 867 w 1734"/>
              <a:gd name="T1" fmla="*/ 51 h 1733"/>
              <a:gd name="T2" fmla="*/ 867 w 1734"/>
              <a:gd name="T3" fmla="*/ 51 h 1733"/>
              <a:gd name="T4" fmla="*/ 51 w 1734"/>
              <a:gd name="T5" fmla="*/ 865 h 1733"/>
              <a:gd name="T6" fmla="*/ 51 w 1734"/>
              <a:gd name="T7" fmla="*/ 865 h 1733"/>
              <a:gd name="T8" fmla="*/ 867 w 1734"/>
              <a:gd name="T9" fmla="*/ 1681 h 1733"/>
              <a:gd name="T10" fmla="*/ 867 w 1734"/>
              <a:gd name="T11" fmla="*/ 1681 h 1733"/>
              <a:gd name="T12" fmla="*/ 1682 w 1734"/>
              <a:gd name="T13" fmla="*/ 865 h 1733"/>
              <a:gd name="T14" fmla="*/ 1682 w 1734"/>
              <a:gd name="T15" fmla="*/ 865 h 1733"/>
              <a:gd name="T16" fmla="*/ 867 w 1734"/>
              <a:gd name="T17" fmla="*/ 51 h 1733"/>
              <a:gd name="T18" fmla="*/ 867 w 1734"/>
              <a:gd name="T19" fmla="*/ 1732 h 1733"/>
              <a:gd name="T20" fmla="*/ 867 w 1734"/>
              <a:gd name="T21" fmla="*/ 1732 h 1733"/>
              <a:gd name="T22" fmla="*/ 0 w 1734"/>
              <a:gd name="T23" fmla="*/ 865 h 1733"/>
              <a:gd name="T24" fmla="*/ 0 w 1734"/>
              <a:gd name="T25" fmla="*/ 865 h 1733"/>
              <a:gd name="T26" fmla="*/ 867 w 1734"/>
              <a:gd name="T27" fmla="*/ 0 h 1733"/>
              <a:gd name="T28" fmla="*/ 867 w 1734"/>
              <a:gd name="T29" fmla="*/ 0 h 1733"/>
              <a:gd name="T30" fmla="*/ 1733 w 1734"/>
              <a:gd name="T31" fmla="*/ 865 h 1733"/>
              <a:gd name="T32" fmla="*/ 1733 w 1734"/>
              <a:gd name="T33" fmla="*/ 865 h 1733"/>
              <a:gd name="T34" fmla="*/ 867 w 1734"/>
              <a:gd name="T35" fmla="*/ 1732 h 1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34" h="1733">
                <a:moveTo>
                  <a:pt x="867" y="51"/>
                </a:moveTo>
                <a:lnTo>
                  <a:pt x="867" y="51"/>
                </a:lnTo>
                <a:cubicBezTo>
                  <a:pt x="417" y="51"/>
                  <a:pt x="51" y="415"/>
                  <a:pt x="51" y="865"/>
                </a:cubicBezTo>
                <a:lnTo>
                  <a:pt x="51" y="865"/>
                </a:lnTo>
                <a:cubicBezTo>
                  <a:pt x="51" y="1315"/>
                  <a:pt x="417" y="1681"/>
                  <a:pt x="867" y="1681"/>
                </a:cubicBezTo>
                <a:lnTo>
                  <a:pt x="867" y="1681"/>
                </a:lnTo>
                <a:cubicBezTo>
                  <a:pt x="1316" y="1681"/>
                  <a:pt x="1682" y="1315"/>
                  <a:pt x="1682" y="865"/>
                </a:cubicBezTo>
                <a:lnTo>
                  <a:pt x="1682" y="865"/>
                </a:lnTo>
                <a:cubicBezTo>
                  <a:pt x="1682" y="415"/>
                  <a:pt x="1316" y="51"/>
                  <a:pt x="867" y="51"/>
                </a:cubicBezTo>
                <a:close/>
                <a:moveTo>
                  <a:pt x="867" y="1732"/>
                </a:moveTo>
                <a:lnTo>
                  <a:pt x="867" y="1732"/>
                </a:lnTo>
                <a:cubicBezTo>
                  <a:pt x="389" y="1732"/>
                  <a:pt x="0" y="1343"/>
                  <a:pt x="0" y="865"/>
                </a:cubicBezTo>
                <a:lnTo>
                  <a:pt x="0" y="865"/>
                </a:lnTo>
                <a:cubicBezTo>
                  <a:pt x="0" y="387"/>
                  <a:pt x="389" y="0"/>
                  <a:pt x="867" y="0"/>
                </a:cubicBezTo>
                <a:lnTo>
                  <a:pt x="867" y="0"/>
                </a:lnTo>
                <a:cubicBezTo>
                  <a:pt x="1344" y="0"/>
                  <a:pt x="1733" y="387"/>
                  <a:pt x="1733" y="865"/>
                </a:cubicBezTo>
                <a:lnTo>
                  <a:pt x="1733" y="865"/>
                </a:lnTo>
                <a:cubicBezTo>
                  <a:pt x="1733" y="1343"/>
                  <a:pt x="1344" y="1732"/>
                  <a:pt x="867" y="1732"/>
                </a:cubicBezTo>
                <a:close/>
              </a:path>
            </a:pathLst>
          </a:custGeom>
          <a:solidFill>
            <a:schemeClr val="accent3"/>
          </a:solidFill>
          <a:ln>
            <a:noFill/>
          </a:ln>
          <a:effectLst/>
        </p:spPr>
        <p:txBody>
          <a:bodyPr wrap="none" anchor="ctr"/>
          <a:lstStyle/>
          <a:p>
            <a:endParaRPr lang="en-US" sz="3265"/>
          </a:p>
        </p:txBody>
      </p:sp>
      <p:sp>
        <p:nvSpPr>
          <p:cNvPr id="21" name="Subtitle 2">
            <a:extLst>
              <a:ext uri="{FF2B5EF4-FFF2-40B4-BE49-F238E27FC236}">
                <a16:creationId xmlns:a16="http://schemas.microsoft.com/office/drawing/2014/main" id="{60DF56F9-A24E-F1EE-F84D-7AE369898354}"/>
              </a:ext>
            </a:extLst>
          </p:cNvPr>
          <p:cNvSpPr txBox="1">
            <a:spLocks/>
          </p:cNvSpPr>
          <p:nvPr/>
        </p:nvSpPr>
        <p:spPr>
          <a:xfrm>
            <a:off x="3912708" y="3935744"/>
            <a:ext cx="1452364" cy="2726965"/>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s-E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Evaluación de comorbilidades tan pronto como se confirma el diagnóstico:</a:t>
            </a:r>
          </a:p>
          <a:p>
            <a:pPr marL="171450" indent="-171450">
              <a:lnSpc>
                <a:spcPts val="1750"/>
              </a:lnSpc>
              <a:buFont typeface="Wingdings" panose="05000000000000000000" pitchFamily="2" charset="2"/>
              <a:buChar char="ü"/>
            </a:pPr>
            <a:r>
              <a:rPr lang="es-E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Cardiología
Neumología
Gastroenterología
Trastornos genitourinarios
Dolor articular</a:t>
            </a:r>
            <a:endPar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p:txBody>
      </p:sp>
      <p:sp>
        <p:nvSpPr>
          <p:cNvPr id="22" name="TextBox 21">
            <a:extLst>
              <a:ext uri="{FF2B5EF4-FFF2-40B4-BE49-F238E27FC236}">
                <a16:creationId xmlns:a16="http://schemas.microsoft.com/office/drawing/2014/main" id="{648EDB15-11E4-04E4-7198-4502D0023442}"/>
              </a:ext>
            </a:extLst>
          </p:cNvPr>
          <p:cNvSpPr txBox="1"/>
          <p:nvPr/>
        </p:nvSpPr>
        <p:spPr>
          <a:xfrm>
            <a:off x="3703033" y="3396752"/>
            <a:ext cx="1672254" cy="307777"/>
          </a:xfrm>
          <a:prstGeom prst="rect">
            <a:avLst/>
          </a:prstGeom>
          <a:noFill/>
        </p:spPr>
        <p:txBody>
          <a:bodyPr wrap="none" rtlCol="0" anchor="b" anchorCtr="0">
            <a:spAutoFit/>
          </a:bodyPr>
          <a:lstStyle/>
          <a:p>
            <a:pPr algn="ctr"/>
            <a:r>
              <a:rPr lang="en-US" sz="1400" b="1" dirty="0" err="1">
                <a:solidFill>
                  <a:schemeClr val="tx2"/>
                </a:solidFill>
                <a:latin typeface="Poppins" pitchFamily="2" charset="77"/>
                <a:ea typeface="League Spartan" charset="0"/>
                <a:cs typeface="Poppins" pitchFamily="2" charset="77"/>
              </a:rPr>
              <a:t>Comorbilidades</a:t>
            </a:r>
            <a:endParaRPr lang="en-US" sz="1400" b="1" dirty="0">
              <a:solidFill>
                <a:schemeClr val="tx2"/>
              </a:solidFill>
              <a:latin typeface="Poppins" pitchFamily="2" charset="77"/>
              <a:ea typeface="League Spartan" charset="0"/>
              <a:cs typeface="Poppins" pitchFamily="2" charset="77"/>
            </a:endParaRPr>
          </a:p>
        </p:txBody>
      </p:sp>
      <p:sp>
        <p:nvSpPr>
          <p:cNvPr id="23" name="TextBox 22">
            <a:extLst>
              <a:ext uri="{FF2B5EF4-FFF2-40B4-BE49-F238E27FC236}">
                <a16:creationId xmlns:a16="http://schemas.microsoft.com/office/drawing/2014/main" id="{F9C699FE-B5FF-209D-F248-054670F4A382}"/>
              </a:ext>
            </a:extLst>
          </p:cNvPr>
          <p:cNvSpPr txBox="1"/>
          <p:nvPr/>
        </p:nvSpPr>
        <p:spPr>
          <a:xfrm>
            <a:off x="4286535" y="2474198"/>
            <a:ext cx="667170" cy="553998"/>
          </a:xfrm>
          <a:prstGeom prst="rect">
            <a:avLst/>
          </a:prstGeom>
          <a:noFill/>
        </p:spPr>
        <p:txBody>
          <a:bodyPr wrap="none" rtlCol="0" anchor="ctr">
            <a:spAutoFit/>
          </a:bodyPr>
          <a:lstStyle/>
          <a:p>
            <a:pPr algn="ctr"/>
            <a:r>
              <a:rPr lang="en-US" sz="3000" b="1" dirty="0">
                <a:solidFill>
                  <a:schemeClr val="accent3"/>
                </a:solidFill>
                <a:latin typeface="Poppins" pitchFamily="2" charset="77"/>
                <a:cs typeface="Poppins" pitchFamily="2" charset="77"/>
              </a:rPr>
              <a:t>03</a:t>
            </a:r>
          </a:p>
        </p:txBody>
      </p:sp>
      <p:sp>
        <p:nvSpPr>
          <p:cNvPr id="24" name="Freeform 235">
            <a:extLst>
              <a:ext uri="{FF2B5EF4-FFF2-40B4-BE49-F238E27FC236}">
                <a16:creationId xmlns:a16="http://schemas.microsoft.com/office/drawing/2014/main" id="{9A66CCA4-4A1F-C853-CA65-6B071C1995C4}"/>
              </a:ext>
            </a:extLst>
          </p:cNvPr>
          <p:cNvSpPr>
            <a:spLocks noChangeArrowheads="1"/>
          </p:cNvSpPr>
          <p:nvPr/>
        </p:nvSpPr>
        <p:spPr bwMode="auto">
          <a:xfrm>
            <a:off x="5807053" y="2253584"/>
            <a:ext cx="1078992" cy="1079495"/>
          </a:xfrm>
          <a:custGeom>
            <a:avLst/>
            <a:gdLst>
              <a:gd name="T0" fmla="*/ 867 w 1734"/>
              <a:gd name="T1" fmla="*/ 51 h 1733"/>
              <a:gd name="T2" fmla="*/ 867 w 1734"/>
              <a:gd name="T3" fmla="*/ 51 h 1733"/>
              <a:gd name="T4" fmla="*/ 51 w 1734"/>
              <a:gd name="T5" fmla="*/ 865 h 1733"/>
              <a:gd name="T6" fmla="*/ 51 w 1734"/>
              <a:gd name="T7" fmla="*/ 865 h 1733"/>
              <a:gd name="T8" fmla="*/ 867 w 1734"/>
              <a:gd name="T9" fmla="*/ 1681 h 1733"/>
              <a:gd name="T10" fmla="*/ 867 w 1734"/>
              <a:gd name="T11" fmla="*/ 1681 h 1733"/>
              <a:gd name="T12" fmla="*/ 1682 w 1734"/>
              <a:gd name="T13" fmla="*/ 865 h 1733"/>
              <a:gd name="T14" fmla="*/ 1682 w 1734"/>
              <a:gd name="T15" fmla="*/ 865 h 1733"/>
              <a:gd name="T16" fmla="*/ 867 w 1734"/>
              <a:gd name="T17" fmla="*/ 51 h 1733"/>
              <a:gd name="T18" fmla="*/ 867 w 1734"/>
              <a:gd name="T19" fmla="*/ 1732 h 1733"/>
              <a:gd name="T20" fmla="*/ 867 w 1734"/>
              <a:gd name="T21" fmla="*/ 1732 h 1733"/>
              <a:gd name="T22" fmla="*/ 0 w 1734"/>
              <a:gd name="T23" fmla="*/ 865 h 1733"/>
              <a:gd name="T24" fmla="*/ 0 w 1734"/>
              <a:gd name="T25" fmla="*/ 865 h 1733"/>
              <a:gd name="T26" fmla="*/ 867 w 1734"/>
              <a:gd name="T27" fmla="*/ 0 h 1733"/>
              <a:gd name="T28" fmla="*/ 867 w 1734"/>
              <a:gd name="T29" fmla="*/ 0 h 1733"/>
              <a:gd name="T30" fmla="*/ 1733 w 1734"/>
              <a:gd name="T31" fmla="*/ 865 h 1733"/>
              <a:gd name="T32" fmla="*/ 1733 w 1734"/>
              <a:gd name="T33" fmla="*/ 865 h 1733"/>
              <a:gd name="T34" fmla="*/ 867 w 1734"/>
              <a:gd name="T35" fmla="*/ 1732 h 1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34" h="1733">
                <a:moveTo>
                  <a:pt x="867" y="51"/>
                </a:moveTo>
                <a:lnTo>
                  <a:pt x="867" y="51"/>
                </a:lnTo>
                <a:cubicBezTo>
                  <a:pt x="417" y="51"/>
                  <a:pt x="51" y="415"/>
                  <a:pt x="51" y="865"/>
                </a:cubicBezTo>
                <a:lnTo>
                  <a:pt x="51" y="865"/>
                </a:lnTo>
                <a:cubicBezTo>
                  <a:pt x="51" y="1315"/>
                  <a:pt x="417" y="1681"/>
                  <a:pt x="867" y="1681"/>
                </a:cubicBezTo>
                <a:lnTo>
                  <a:pt x="867" y="1681"/>
                </a:lnTo>
                <a:cubicBezTo>
                  <a:pt x="1316" y="1681"/>
                  <a:pt x="1682" y="1315"/>
                  <a:pt x="1682" y="865"/>
                </a:cubicBezTo>
                <a:lnTo>
                  <a:pt x="1682" y="865"/>
                </a:lnTo>
                <a:cubicBezTo>
                  <a:pt x="1682" y="415"/>
                  <a:pt x="1316" y="51"/>
                  <a:pt x="867" y="51"/>
                </a:cubicBezTo>
                <a:close/>
                <a:moveTo>
                  <a:pt x="867" y="1732"/>
                </a:moveTo>
                <a:lnTo>
                  <a:pt x="867" y="1732"/>
                </a:lnTo>
                <a:cubicBezTo>
                  <a:pt x="389" y="1732"/>
                  <a:pt x="0" y="1343"/>
                  <a:pt x="0" y="865"/>
                </a:cubicBezTo>
                <a:lnTo>
                  <a:pt x="0" y="865"/>
                </a:lnTo>
                <a:cubicBezTo>
                  <a:pt x="0" y="387"/>
                  <a:pt x="389" y="0"/>
                  <a:pt x="867" y="0"/>
                </a:cubicBezTo>
                <a:lnTo>
                  <a:pt x="867" y="0"/>
                </a:lnTo>
                <a:cubicBezTo>
                  <a:pt x="1344" y="0"/>
                  <a:pt x="1733" y="387"/>
                  <a:pt x="1733" y="865"/>
                </a:cubicBezTo>
                <a:lnTo>
                  <a:pt x="1733" y="865"/>
                </a:lnTo>
                <a:cubicBezTo>
                  <a:pt x="1733" y="1343"/>
                  <a:pt x="1344" y="1732"/>
                  <a:pt x="867" y="1732"/>
                </a:cubicBezTo>
                <a:close/>
              </a:path>
            </a:pathLst>
          </a:custGeom>
          <a:solidFill>
            <a:schemeClr val="accent4"/>
          </a:solidFill>
          <a:ln>
            <a:noFill/>
          </a:ln>
          <a:effectLst/>
        </p:spPr>
        <p:txBody>
          <a:bodyPr wrap="none" anchor="ctr"/>
          <a:lstStyle/>
          <a:p>
            <a:endParaRPr lang="en-US" sz="3265"/>
          </a:p>
        </p:txBody>
      </p:sp>
      <p:sp>
        <p:nvSpPr>
          <p:cNvPr id="25" name="Subtitle 2">
            <a:extLst>
              <a:ext uri="{FF2B5EF4-FFF2-40B4-BE49-F238E27FC236}">
                <a16:creationId xmlns:a16="http://schemas.microsoft.com/office/drawing/2014/main" id="{6F397BA2-C7F2-7A7B-BC82-417F039D3C14}"/>
              </a:ext>
            </a:extLst>
          </p:cNvPr>
          <p:cNvSpPr txBox="1">
            <a:spLocks/>
          </p:cNvSpPr>
          <p:nvPr/>
        </p:nvSpPr>
        <p:spPr>
          <a:xfrm>
            <a:off x="5869085" y="3934334"/>
            <a:ext cx="1120820" cy="2394566"/>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s-E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Tratamiento sintomático de las comorbilidades identificadas
y 
Tratamiento quirúrgico de arrugas y exceso de piel</a:t>
            </a:r>
            <a:endPar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p:txBody>
      </p:sp>
      <p:sp>
        <p:nvSpPr>
          <p:cNvPr id="26" name="TextBox 25">
            <a:extLst>
              <a:ext uri="{FF2B5EF4-FFF2-40B4-BE49-F238E27FC236}">
                <a16:creationId xmlns:a16="http://schemas.microsoft.com/office/drawing/2014/main" id="{19762ADB-34F1-C74C-6E98-1109E4C7068A}"/>
              </a:ext>
            </a:extLst>
          </p:cNvPr>
          <p:cNvSpPr txBox="1"/>
          <p:nvPr/>
        </p:nvSpPr>
        <p:spPr>
          <a:xfrm>
            <a:off x="5639530" y="3396751"/>
            <a:ext cx="1443024" cy="307777"/>
          </a:xfrm>
          <a:prstGeom prst="rect">
            <a:avLst/>
          </a:prstGeom>
          <a:noFill/>
        </p:spPr>
        <p:txBody>
          <a:bodyPr wrap="none" rtlCol="0" anchor="b" anchorCtr="0">
            <a:spAutoFit/>
          </a:bodyPr>
          <a:lstStyle/>
          <a:p>
            <a:pPr algn="ctr"/>
            <a:r>
              <a:rPr lang="en-US" sz="1400" b="1" dirty="0" err="1">
                <a:solidFill>
                  <a:schemeClr val="tx2"/>
                </a:solidFill>
                <a:latin typeface="Poppins" pitchFamily="2" charset="77"/>
                <a:ea typeface="League Spartan" charset="0"/>
                <a:cs typeface="Poppins" pitchFamily="2" charset="77"/>
              </a:rPr>
              <a:t>Tratamientos</a:t>
            </a:r>
            <a:endParaRPr lang="en-US" sz="1400" b="1" dirty="0">
              <a:solidFill>
                <a:schemeClr val="tx2"/>
              </a:solidFill>
              <a:latin typeface="Poppins" pitchFamily="2" charset="77"/>
              <a:ea typeface="League Spartan" charset="0"/>
              <a:cs typeface="Poppins" pitchFamily="2" charset="77"/>
            </a:endParaRPr>
          </a:p>
        </p:txBody>
      </p:sp>
      <p:sp>
        <p:nvSpPr>
          <p:cNvPr id="27" name="TextBox 26">
            <a:extLst>
              <a:ext uri="{FF2B5EF4-FFF2-40B4-BE49-F238E27FC236}">
                <a16:creationId xmlns:a16="http://schemas.microsoft.com/office/drawing/2014/main" id="{D67B2260-055C-4DDD-FFC5-1BAB286DFE6E}"/>
              </a:ext>
            </a:extLst>
          </p:cNvPr>
          <p:cNvSpPr txBox="1"/>
          <p:nvPr/>
        </p:nvSpPr>
        <p:spPr>
          <a:xfrm>
            <a:off x="6028411" y="2483506"/>
            <a:ext cx="694422" cy="553998"/>
          </a:xfrm>
          <a:prstGeom prst="rect">
            <a:avLst/>
          </a:prstGeom>
          <a:noFill/>
        </p:spPr>
        <p:txBody>
          <a:bodyPr wrap="none" rtlCol="0" anchor="ctr">
            <a:spAutoFit/>
          </a:bodyPr>
          <a:lstStyle/>
          <a:p>
            <a:pPr algn="ctr"/>
            <a:r>
              <a:rPr lang="en-US" sz="3000" b="1" dirty="0">
                <a:solidFill>
                  <a:schemeClr val="accent4"/>
                </a:solidFill>
                <a:latin typeface="Poppins" pitchFamily="2" charset="77"/>
                <a:cs typeface="Poppins" pitchFamily="2" charset="77"/>
              </a:rPr>
              <a:t>04</a:t>
            </a:r>
          </a:p>
        </p:txBody>
      </p:sp>
      <p:sp>
        <p:nvSpPr>
          <p:cNvPr id="29" name="Freeform 235">
            <a:extLst>
              <a:ext uri="{FF2B5EF4-FFF2-40B4-BE49-F238E27FC236}">
                <a16:creationId xmlns:a16="http://schemas.microsoft.com/office/drawing/2014/main" id="{65C5226A-8946-4070-465F-482A22CABF4B}"/>
              </a:ext>
            </a:extLst>
          </p:cNvPr>
          <p:cNvSpPr>
            <a:spLocks noChangeArrowheads="1"/>
          </p:cNvSpPr>
          <p:nvPr/>
        </p:nvSpPr>
        <p:spPr bwMode="auto">
          <a:xfrm>
            <a:off x="7412349" y="2239559"/>
            <a:ext cx="1078992" cy="1079495"/>
          </a:xfrm>
          <a:custGeom>
            <a:avLst/>
            <a:gdLst>
              <a:gd name="T0" fmla="*/ 867 w 1734"/>
              <a:gd name="T1" fmla="*/ 51 h 1733"/>
              <a:gd name="T2" fmla="*/ 867 w 1734"/>
              <a:gd name="T3" fmla="*/ 51 h 1733"/>
              <a:gd name="T4" fmla="*/ 51 w 1734"/>
              <a:gd name="T5" fmla="*/ 865 h 1733"/>
              <a:gd name="T6" fmla="*/ 51 w 1734"/>
              <a:gd name="T7" fmla="*/ 865 h 1733"/>
              <a:gd name="T8" fmla="*/ 867 w 1734"/>
              <a:gd name="T9" fmla="*/ 1681 h 1733"/>
              <a:gd name="T10" fmla="*/ 867 w 1734"/>
              <a:gd name="T11" fmla="*/ 1681 h 1733"/>
              <a:gd name="T12" fmla="*/ 1682 w 1734"/>
              <a:gd name="T13" fmla="*/ 865 h 1733"/>
              <a:gd name="T14" fmla="*/ 1682 w 1734"/>
              <a:gd name="T15" fmla="*/ 865 h 1733"/>
              <a:gd name="T16" fmla="*/ 867 w 1734"/>
              <a:gd name="T17" fmla="*/ 51 h 1733"/>
              <a:gd name="T18" fmla="*/ 867 w 1734"/>
              <a:gd name="T19" fmla="*/ 1732 h 1733"/>
              <a:gd name="T20" fmla="*/ 867 w 1734"/>
              <a:gd name="T21" fmla="*/ 1732 h 1733"/>
              <a:gd name="T22" fmla="*/ 0 w 1734"/>
              <a:gd name="T23" fmla="*/ 865 h 1733"/>
              <a:gd name="T24" fmla="*/ 0 w 1734"/>
              <a:gd name="T25" fmla="*/ 865 h 1733"/>
              <a:gd name="T26" fmla="*/ 867 w 1734"/>
              <a:gd name="T27" fmla="*/ 0 h 1733"/>
              <a:gd name="T28" fmla="*/ 867 w 1734"/>
              <a:gd name="T29" fmla="*/ 0 h 1733"/>
              <a:gd name="T30" fmla="*/ 1733 w 1734"/>
              <a:gd name="T31" fmla="*/ 865 h 1733"/>
              <a:gd name="T32" fmla="*/ 1733 w 1734"/>
              <a:gd name="T33" fmla="*/ 865 h 1733"/>
              <a:gd name="T34" fmla="*/ 867 w 1734"/>
              <a:gd name="T35" fmla="*/ 1732 h 1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34" h="1733">
                <a:moveTo>
                  <a:pt x="867" y="51"/>
                </a:moveTo>
                <a:lnTo>
                  <a:pt x="867" y="51"/>
                </a:lnTo>
                <a:cubicBezTo>
                  <a:pt x="417" y="51"/>
                  <a:pt x="51" y="415"/>
                  <a:pt x="51" y="865"/>
                </a:cubicBezTo>
                <a:lnTo>
                  <a:pt x="51" y="865"/>
                </a:lnTo>
                <a:cubicBezTo>
                  <a:pt x="51" y="1315"/>
                  <a:pt x="417" y="1681"/>
                  <a:pt x="867" y="1681"/>
                </a:cubicBezTo>
                <a:lnTo>
                  <a:pt x="867" y="1681"/>
                </a:lnTo>
                <a:cubicBezTo>
                  <a:pt x="1316" y="1681"/>
                  <a:pt x="1682" y="1315"/>
                  <a:pt x="1682" y="865"/>
                </a:cubicBezTo>
                <a:lnTo>
                  <a:pt x="1682" y="865"/>
                </a:lnTo>
                <a:cubicBezTo>
                  <a:pt x="1682" y="415"/>
                  <a:pt x="1316" y="51"/>
                  <a:pt x="867" y="51"/>
                </a:cubicBezTo>
                <a:close/>
                <a:moveTo>
                  <a:pt x="867" y="1732"/>
                </a:moveTo>
                <a:lnTo>
                  <a:pt x="867" y="1732"/>
                </a:lnTo>
                <a:cubicBezTo>
                  <a:pt x="389" y="1732"/>
                  <a:pt x="0" y="1343"/>
                  <a:pt x="0" y="865"/>
                </a:cubicBezTo>
                <a:lnTo>
                  <a:pt x="0" y="865"/>
                </a:lnTo>
                <a:cubicBezTo>
                  <a:pt x="0" y="387"/>
                  <a:pt x="389" y="0"/>
                  <a:pt x="867" y="0"/>
                </a:cubicBezTo>
                <a:lnTo>
                  <a:pt x="867" y="0"/>
                </a:lnTo>
                <a:cubicBezTo>
                  <a:pt x="1344" y="0"/>
                  <a:pt x="1733" y="387"/>
                  <a:pt x="1733" y="865"/>
                </a:cubicBezTo>
                <a:lnTo>
                  <a:pt x="1733" y="865"/>
                </a:lnTo>
                <a:cubicBezTo>
                  <a:pt x="1733" y="1343"/>
                  <a:pt x="1344" y="1732"/>
                  <a:pt x="867" y="1732"/>
                </a:cubicBezTo>
                <a:close/>
              </a:path>
            </a:pathLst>
          </a:custGeom>
          <a:solidFill>
            <a:srgbClr val="55BE8C"/>
          </a:solidFill>
          <a:ln>
            <a:solidFill>
              <a:srgbClr val="55BE8C"/>
            </a:solidFill>
          </a:ln>
          <a:effectLst/>
        </p:spPr>
        <p:txBody>
          <a:bodyPr wrap="none" anchor="ctr"/>
          <a:lstStyle/>
          <a:p>
            <a:endParaRPr lang="en-US" sz="3265"/>
          </a:p>
        </p:txBody>
      </p:sp>
      <p:sp>
        <p:nvSpPr>
          <p:cNvPr id="30" name="Subtitle 2">
            <a:extLst>
              <a:ext uri="{FF2B5EF4-FFF2-40B4-BE49-F238E27FC236}">
                <a16:creationId xmlns:a16="http://schemas.microsoft.com/office/drawing/2014/main" id="{FE532C9F-5308-44C9-FCB8-FF90AF2B7C7F}"/>
              </a:ext>
            </a:extLst>
          </p:cNvPr>
          <p:cNvSpPr txBox="1">
            <a:spLocks/>
          </p:cNvSpPr>
          <p:nvPr/>
        </p:nvSpPr>
        <p:spPr>
          <a:xfrm>
            <a:off x="7451256" y="3914943"/>
            <a:ext cx="1120820" cy="2000612"/>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Seguimiento</a:t>
            </a:r>
            <a:r>
              <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de </a:t>
            </a:r>
            <a:r>
              <a:rPr lang="en-US"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comorbilidades</a:t>
            </a:r>
            <a:endPar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a:p>
            <a:pPr>
              <a:lnSpc>
                <a:spcPts val="1750"/>
              </a:lnSpc>
            </a:pPr>
            <a:r>
              <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en-US"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Seguimiento</a:t>
            </a:r>
            <a:r>
              <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en-US"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psicológico</a:t>
            </a:r>
            <a:endPar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a:p>
            <a:pPr>
              <a:lnSpc>
                <a:spcPts val="1750"/>
              </a:lnSpc>
            </a:pPr>
            <a:r>
              <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en-US"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Seguimiento</a:t>
            </a:r>
            <a:r>
              <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en-US"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psicosocial</a:t>
            </a:r>
            <a:endPar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p:txBody>
      </p:sp>
      <p:sp>
        <p:nvSpPr>
          <p:cNvPr id="31" name="TextBox 30">
            <a:extLst>
              <a:ext uri="{FF2B5EF4-FFF2-40B4-BE49-F238E27FC236}">
                <a16:creationId xmlns:a16="http://schemas.microsoft.com/office/drawing/2014/main" id="{4F079565-9DEB-D2D6-3B98-134BEE481A16}"/>
              </a:ext>
            </a:extLst>
          </p:cNvPr>
          <p:cNvSpPr txBox="1"/>
          <p:nvPr/>
        </p:nvSpPr>
        <p:spPr>
          <a:xfrm>
            <a:off x="7386961" y="3396751"/>
            <a:ext cx="1361271" cy="307777"/>
          </a:xfrm>
          <a:prstGeom prst="rect">
            <a:avLst/>
          </a:prstGeom>
          <a:noFill/>
        </p:spPr>
        <p:txBody>
          <a:bodyPr wrap="none" rtlCol="0" anchor="b" anchorCtr="0">
            <a:spAutoFit/>
          </a:bodyPr>
          <a:lstStyle/>
          <a:p>
            <a:pPr algn="ctr"/>
            <a:r>
              <a:rPr lang="en-US" sz="1400" b="1" dirty="0" err="1">
                <a:solidFill>
                  <a:schemeClr val="tx2"/>
                </a:solidFill>
                <a:latin typeface="Poppins" pitchFamily="2" charset="77"/>
                <a:ea typeface="League Spartan" charset="0"/>
                <a:cs typeface="Poppins" pitchFamily="2" charset="77"/>
              </a:rPr>
              <a:t>Seguimiento</a:t>
            </a:r>
            <a:endParaRPr lang="en-US" sz="1400" b="1" dirty="0">
              <a:solidFill>
                <a:schemeClr val="tx2"/>
              </a:solidFill>
              <a:latin typeface="Poppins" pitchFamily="2" charset="77"/>
              <a:ea typeface="League Spartan" charset="0"/>
              <a:cs typeface="Poppins" pitchFamily="2" charset="77"/>
            </a:endParaRPr>
          </a:p>
        </p:txBody>
      </p:sp>
      <p:sp>
        <p:nvSpPr>
          <p:cNvPr id="32" name="TextBox 31">
            <a:extLst>
              <a:ext uri="{FF2B5EF4-FFF2-40B4-BE49-F238E27FC236}">
                <a16:creationId xmlns:a16="http://schemas.microsoft.com/office/drawing/2014/main" id="{4508CCA4-C9C8-FF3B-D605-B14CDA6C42D7}"/>
              </a:ext>
            </a:extLst>
          </p:cNvPr>
          <p:cNvSpPr txBox="1"/>
          <p:nvPr/>
        </p:nvSpPr>
        <p:spPr>
          <a:xfrm>
            <a:off x="7647925" y="2474198"/>
            <a:ext cx="684804" cy="553998"/>
          </a:xfrm>
          <a:prstGeom prst="rect">
            <a:avLst/>
          </a:prstGeom>
          <a:noFill/>
        </p:spPr>
        <p:txBody>
          <a:bodyPr wrap="none" rtlCol="0" anchor="ctr">
            <a:spAutoFit/>
          </a:bodyPr>
          <a:lstStyle/>
          <a:p>
            <a:pPr algn="ctr"/>
            <a:r>
              <a:rPr lang="en-US" sz="3000" b="1" dirty="0">
                <a:solidFill>
                  <a:srgbClr val="55BE8C"/>
                </a:solidFill>
                <a:latin typeface="Poppins" pitchFamily="2" charset="77"/>
                <a:cs typeface="Poppins" pitchFamily="2" charset="77"/>
              </a:rPr>
              <a:t>05</a:t>
            </a:r>
          </a:p>
        </p:txBody>
      </p:sp>
      <p:sp>
        <p:nvSpPr>
          <p:cNvPr id="33" name="Freeform 242">
            <a:extLst>
              <a:ext uri="{FF2B5EF4-FFF2-40B4-BE49-F238E27FC236}">
                <a16:creationId xmlns:a16="http://schemas.microsoft.com/office/drawing/2014/main" id="{136174A5-B8FE-FD43-F702-07C0DDF4DA7D}"/>
              </a:ext>
            </a:extLst>
          </p:cNvPr>
          <p:cNvSpPr>
            <a:spLocks noChangeArrowheads="1"/>
          </p:cNvSpPr>
          <p:nvPr/>
        </p:nvSpPr>
        <p:spPr bwMode="auto">
          <a:xfrm rot="10800000">
            <a:off x="6886045" y="2706850"/>
            <a:ext cx="566952" cy="45719"/>
          </a:xfrm>
          <a:custGeom>
            <a:avLst/>
            <a:gdLst>
              <a:gd name="T0" fmla="*/ 0 w 4383"/>
              <a:gd name="T1" fmla="*/ 50 h 51"/>
              <a:gd name="T2" fmla="*/ 4382 w 4383"/>
              <a:gd name="T3" fmla="*/ 50 h 51"/>
              <a:gd name="T4" fmla="*/ 4382 w 4383"/>
              <a:gd name="T5" fmla="*/ 0 h 51"/>
              <a:gd name="T6" fmla="*/ 0 w 4383"/>
              <a:gd name="T7" fmla="*/ 0 h 51"/>
              <a:gd name="T8" fmla="*/ 0 w 4383"/>
              <a:gd name="T9" fmla="*/ 50 h 51"/>
            </a:gdLst>
            <a:ahLst/>
            <a:cxnLst>
              <a:cxn ang="0">
                <a:pos x="T0" y="T1"/>
              </a:cxn>
              <a:cxn ang="0">
                <a:pos x="T2" y="T3"/>
              </a:cxn>
              <a:cxn ang="0">
                <a:pos x="T4" y="T5"/>
              </a:cxn>
              <a:cxn ang="0">
                <a:pos x="T6" y="T7"/>
              </a:cxn>
              <a:cxn ang="0">
                <a:pos x="T8" y="T9"/>
              </a:cxn>
            </a:cxnLst>
            <a:rect l="0" t="0" r="r" b="b"/>
            <a:pathLst>
              <a:path w="4383" h="51">
                <a:moveTo>
                  <a:pt x="0" y="50"/>
                </a:moveTo>
                <a:lnTo>
                  <a:pt x="4382" y="50"/>
                </a:lnTo>
                <a:lnTo>
                  <a:pt x="4382" y="0"/>
                </a:lnTo>
                <a:lnTo>
                  <a:pt x="0" y="0"/>
                </a:lnTo>
                <a:lnTo>
                  <a:pt x="0" y="50"/>
                </a:lnTo>
              </a:path>
            </a:pathLst>
          </a:custGeom>
          <a:gradFill>
            <a:gsLst>
              <a:gs pos="0">
                <a:schemeClr val="accent3"/>
              </a:gs>
              <a:gs pos="100000">
                <a:schemeClr val="accent4"/>
              </a:gs>
            </a:gsLst>
            <a:lin ang="0" scaled="0"/>
          </a:gradFill>
          <a:ln>
            <a:noFill/>
          </a:ln>
          <a:effectLst/>
        </p:spPr>
        <p:txBody>
          <a:bodyPr wrap="none" anchor="ctr"/>
          <a:lstStyle/>
          <a:p>
            <a:endParaRPr lang="en-US" sz="3265"/>
          </a:p>
        </p:txBody>
      </p:sp>
      <p:pic>
        <p:nvPicPr>
          <p:cNvPr id="2" name="Image 1" descr="Une image contenant texte, Police, Graphique, logo&#10;&#10;Le contenu généré par l’IA peut être incorrect.">
            <a:extLst>
              <a:ext uri="{FF2B5EF4-FFF2-40B4-BE49-F238E27FC236}">
                <a16:creationId xmlns:a16="http://schemas.microsoft.com/office/drawing/2014/main" id="{1A7FA0B9-C2DC-D196-4684-B1B7BCE60D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296" y="6261100"/>
            <a:ext cx="1154270" cy="447573"/>
          </a:xfrm>
          <a:prstGeom prst="rect">
            <a:avLst/>
          </a:prstGeom>
        </p:spPr>
      </p:pic>
      <p:sp>
        <p:nvSpPr>
          <p:cNvPr id="3" name="Freeform 242">
            <a:extLst>
              <a:ext uri="{FF2B5EF4-FFF2-40B4-BE49-F238E27FC236}">
                <a16:creationId xmlns:a16="http://schemas.microsoft.com/office/drawing/2014/main" id="{3681BA37-6B4F-7DAD-23C8-96622260A261}"/>
              </a:ext>
            </a:extLst>
          </p:cNvPr>
          <p:cNvSpPr>
            <a:spLocks noChangeArrowheads="1"/>
          </p:cNvSpPr>
          <p:nvPr/>
        </p:nvSpPr>
        <p:spPr bwMode="auto">
          <a:xfrm>
            <a:off x="8491341" y="2711511"/>
            <a:ext cx="625414" cy="47251"/>
          </a:xfrm>
          <a:custGeom>
            <a:avLst/>
            <a:gdLst>
              <a:gd name="T0" fmla="*/ 0 w 4383"/>
              <a:gd name="T1" fmla="*/ 50 h 51"/>
              <a:gd name="T2" fmla="*/ 4382 w 4383"/>
              <a:gd name="T3" fmla="*/ 50 h 51"/>
              <a:gd name="T4" fmla="*/ 4382 w 4383"/>
              <a:gd name="T5" fmla="*/ 0 h 51"/>
              <a:gd name="T6" fmla="*/ 0 w 4383"/>
              <a:gd name="T7" fmla="*/ 0 h 51"/>
              <a:gd name="T8" fmla="*/ 0 w 4383"/>
              <a:gd name="T9" fmla="*/ 50 h 51"/>
            </a:gdLst>
            <a:ahLst/>
            <a:cxnLst>
              <a:cxn ang="0">
                <a:pos x="T0" y="T1"/>
              </a:cxn>
              <a:cxn ang="0">
                <a:pos x="T2" y="T3"/>
              </a:cxn>
              <a:cxn ang="0">
                <a:pos x="T4" y="T5"/>
              </a:cxn>
              <a:cxn ang="0">
                <a:pos x="T6" y="T7"/>
              </a:cxn>
              <a:cxn ang="0">
                <a:pos x="T8" y="T9"/>
              </a:cxn>
            </a:cxnLst>
            <a:rect l="0" t="0" r="r" b="b"/>
            <a:pathLst>
              <a:path w="4383" h="51">
                <a:moveTo>
                  <a:pt x="0" y="50"/>
                </a:moveTo>
                <a:lnTo>
                  <a:pt x="4382" y="50"/>
                </a:lnTo>
                <a:lnTo>
                  <a:pt x="4382" y="0"/>
                </a:lnTo>
                <a:lnTo>
                  <a:pt x="0" y="0"/>
                </a:lnTo>
                <a:lnTo>
                  <a:pt x="0" y="50"/>
                </a:lnTo>
              </a:path>
            </a:pathLst>
          </a:custGeom>
          <a:gradFill>
            <a:gsLst>
              <a:gs pos="0">
                <a:srgbClr val="55BE8C"/>
              </a:gs>
              <a:gs pos="100000">
                <a:srgbClr val="C00000"/>
              </a:gs>
            </a:gsLst>
            <a:lin ang="0" scaled="0"/>
          </a:gradFill>
          <a:ln>
            <a:noFill/>
          </a:ln>
          <a:effectLst/>
        </p:spPr>
        <p:txBody>
          <a:bodyPr wrap="none" anchor="ctr"/>
          <a:lstStyle/>
          <a:p>
            <a:endParaRPr lang="en-US" sz="3265" dirty="0"/>
          </a:p>
        </p:txBody>
      </p:sp>
      <p:sp>
        <p:nvSpPr>
          <p:cNvPr id="4" name="Freeform 235">
            <a:extLst>
              <a:ext uri="{FF2B5EF4-FFF2-40B4-BE49-F238E27FC236}">
                <a16:creationId xmlns:a16="http://schemas.microsoft.com/office/drawing/2014/main" id="{9DF28A13-DE91-C1D1-3D5E-25EF54AF638B}"/>
              </a:ext>
            </a:extLst>
          </p:cNvPr>
          <p:cNvSpPr>
            <a:spLocks noChangeArrowheads="1"/>
          </p:cNvSpPr>
          <p:nvPr/>
        </p:nvSpPr>
        <p:spPr bwMode="auto">
          <a:xfrm>
            <a:off x="9101515" y="2219014"/>
            <a:ext cx="1078992" cy="1079495"/>
          </a:xfrm>
          <a:custGeom>
            <a:avLst/>
            <a:gdLst>
              <a:gd name="T0" fmla="*/ 867 w 1734"/>
              <a:gd name="T1" fmla="*/ 51 h 1733"/>
              <a:gd name="T2" fmla="*/ 867 w 1734"/>
              <a:gd name="T3" fmla="*/ 51 h 1733"/>
              <a:gd name="T4" fmla="*/ 51 w 1734"/>
              <a:gd name="T5" fmla="*/ 865 h 1733"/>
              <a:gd name="T6" fmla="*/ 51 w 1734"/>
              <a:gd name="T7" fmla="*/ 865 h 1733"/>
              <a:gd name="T8" fmla="*/ 867 w 1734"/>
              <a:gd name="T9" fmla="*/ 1681 h 1733"/>
              <a:gd name="T10" fmla="*/ 867 w 1734"/>
              <a:gd name="T11" fmla="*/ 1681 h 1733"/>
              <a:gd name="T12" fmla="*/ 1682 w 1734"/>
              <a:gd name="T13" fmla="*/ 865 h 1733"/>
              <a:gd name="T14" fmla="*/ 1682 w 1734"/>
              <a:gd name="T15" fmla="*/ 865 h 1733"/>
              <a:gd name="T16" fmla="*/ 867 w 1734"/>
              <a:gd name="T17" fmla="*/ 51 h 1733"/>
              <a:gd name="T18" fmla="*/ 867 w 1734"/>
              <a:gd name="T19" fmla="*/ 1732 h 1733"/>
              <a:gd name="T20" fmla="*/ 867 w 1734"/>
              <a:gd name="T21" fmla="*/ 1732 h 1733"/>
              <a:gd name="T22" fmla="*/ 0 w 1734"/>
              <a:gd name="T23" fmla="*/ 865 h 1733"/>
              <a:gd name="T24" fmla="*/ 0 w 1734"/>
              <a:gd name="T25" fmla="*/ 865 h 1733"/>
              <a:gd name="T26" fmla="*/ 867 w 1734"/>
              <a:gd name="T27" fmla="*/ 0 h 1733"/>
              <a:gd name="T28" fmla="*/ 867 w 1734"/>
              <a:gd name="T29" fmla="*/ 0 h 1733"/>
              <a:gd name="T30" fmla="*/ 1733 w 1734"/>
              <a:gd name="T31" fmla="*/ 865 h 1733"/>
              <a:gd name="T32" fmla="*/ 1733 w 1734"/>
              <a:gd name="T33" fmla="*/ 865 h 1733"/>
              <a:gd name="T34" fmla="*/ 867 w 1734"/>
              <a:gd name="T35" fmla="*/ 1732 h 1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34" h="1733">
                <a:moveTo>
                  <a:pt x="867" y="51"/>
                </a:moveTo>
                <a:lnTo>
                  <a:pt x="867" y="51"/>
                </a:lnTo>
                <a:cubicBezTo>
                  <a:pt x="417" y="51"/>
                  <a:pt x="51" y="415"/>
                  <a:pt x="51" y="865"/>
                </a:cubicBezTo>
                <a:lnTo>
                  <a:pt x="51" y="865"/>
                </a:lnTo>
                <a:cubicBezTo>
                  <a:pt x="51" y="1315"/>
                  <a:pt x="417" y="1681"/>
                  <a:pt x="867" y="1681"/>
                </a:cubicBezTo>
                <a:lnTo>
                  <a:pt x="867" y="1681"/>
                </a:lnTo>
                <a:cubicBezTo>
                  <a:pt x="1316" y="1681"/>
                  <a:pt x="1682" y="1315"/>
                  <a:pt x="1682" y="865"/>
                </a:cubicBezTo>
                <a:lnTo>
                  <a:pt x="1682" y="865"/>
                </a:lnTo>
                <a:cubicBezTo>
                  <a:pt x="1682" y="415"/>
                  <a:pt x="1316" y="51"/>
                  <a:pt x="867" y="51"/>
                </a:cubicBezTo>
                <a:close/>
                <a:moveTo>
                  <a:pt x="867" y="1732"/>
                </a:moveTo>
                <a:lnTo>
                  <a:pt x="867" y="1732"/>
                </a:lnTo>
                <a:cubicBezTo>
                  <a:pt x="389" y="1732"/>
                  <a:pt x="0" y="1343"/>
                  <a:pt x="0" y="865"/>
                </a:cubicBezTo>
                <a:lnTo>
                  <a:pt x="0" y="865"/>
                </a:lnTo>
                <a:cubicBezTo>
                  <a:pt x="0" y="387"/>
                  <a:pt x="389" y="0"/>
                  <a:pt x="867" y="0"/>
                </a:cubicBezTo>
                <a:lnTo>
                  <a:pt x="867" y="0"/>
                </a:lnTo>
                <a:cubicBezTo>
                  <a:pt x="1344" y="0"/>
                  <a:pt x="1733" y="387"/>
                  <a:pt x="1733" y="865"/>
                </a:cubicBezTo>
                <a:lnTo>
                  <a:pt x="1733" y="865"/>
                </a:lnTo>
                <a:cubicBezTo>
                  <a:pt x="1733" y="1343"/>
                  <a:pt x="1344" y="1732"/>
                  <a:pt x="867" y="1732"/>
                </a:cubicBezTo>
                <a:close/>
              </a:path>
            </a:pathLst>
          </a:custGeom>
          <a:solidFill>
            <a:srgbClr val="55BE8C"/>
          </a:solidFill>
          <a:ln>
            <a:solidFill>
              <a:srgbClr val="C00000"/>
            </a:solidFill>
          </a:ln>
          <a:effectLst/>
        </p:spPr>
        <p:txBody>
          <a:bodyPr wrap="none" anchor="ctr"/>
          <a:lstStyle/>
          <a:p>
            <a:endParaRPr lang="en-US" sz="3265"/>
          </a:p>
        </p:txBody>
      </p:sp>
      <p:sp>
        <p:nvSpPr>
          <p:cNvPr id="34" name="TextBox 31">
            <a:extLst>
              <a:ext uri="{FF2B5EF4-FFF2-40B4-BE49-F238E27FC236}">
                <a16:creationId xmlns:a16="http://schemas.microsoft.com/office/drawing/2014/main" id="{F15C8E98-19C2-DD09-9707-2248F5E0637F}"/>
              </a:ext>
            </a:extLst>
          </p:cNvPr>
          <p:cNvSpPr txBox="1"/>
          <p:nvPr/>
        </p:nvSpPr>
        <p:spPr>
          <a:xfrm>
            <a:off x="9331857" y="2471146"/>
            <a:ext cx="679994" cy="553998"/>
          </a:xfrm>
          <a:prstGeom prst="rect">
            <a:avLst/>
          </a:prstGeom>
          <a:noFill/>
        </p:spPr>
        <p:txBody>
          <a:bodyPr wrap="none" rtlCol="0" anchor="ctr">
            <a:spAutoFit/>
          </a:bodyPr>
          <a:lstStyle/>
          <a:p>
            <a:pPr algn="ctr"/>
            <a:r>
              <a:rPr lang="en-US" sz="3000" b="1" dirty="0">
                <a:solidFill>
                  <a:srgbClr val="C00000"/>
                </a:solidFill>
                <a:latin typeface="Poppins" pitchFamily="2" charset="77"/>
                <a:cs typeface="Poppins" pitchFamily="2" charset="77"/>
              </a:rPr>
              <a:t>06</a:t>
            </a:r>
          </a:p>
        </p:txBody>
      </p:sp>
      <p:sp>
        <p:nvSpPr>
          <p:cNvPr id="35" name="TextBox 30">
            <a:extLst>
              <a:ext uri="{FF2B5EF4-FFF2-40B4-BE49-F238E27FC236}">
                <a16:creationId xmlns:a16="http://schemas.microsoft.com/office/drawing/2014/main" id="{394C4335-9CA8-ACF5-76C6-8E2CC38A11A4}"/>
              </a:ext>
            </a:extLst>
          </p:cNvPr>
          <p:cNvSpPr txBox="1"/>
          <p:nvPr/>
        </p:nvSpPr>
        <p:spPr>
          <a:xfrm>
            <a:off x="8912453" y="3297882"/>
            <a:ext cx="1426993" cy="523220"/>
          </a:xfrm>
          <a:prstGeom prst="rect">
            <a:avLst/>
          </a:prstGeom>
          <a:noFill/>
        </p:spPr>
        <p:txBody>
          <a:bodyPr wrap="none" rtlCol="0" anchor="b" anchorCtr="0">
            <a:spAutoFit/>
          </a:bodyPr>
          <a:lstStyle/>
          <a:p>
            <a:pPr algn="ctr"/>
            <a:r>
              <a:rPr lang="en-US" sz="1400" b="1" dirty="0" err="1">
                <a:solidFill>
                  <a:schemeClr val="tx2"/>
                </a:solidFill>
                <a:latin typeface="Poppins" pitchFamily="2" charset="77"/>
                <a:ea typeface="League Spartan" charset="0"/>
                <a:cs typeface="Poppins" pitchFamily="2" charset="77"/>
              </a:rPr>
              <a:t>Planificación</a:t>
            </a:r>
            <a:r>
              <a:rPr lang="en-US" sz="1400" b="1" dirty="0">
                <a:solidFill>
                  <a:schemeClr val="tx2"/>
                </a:solidFill>
                <a:latin typeface="Poppins" pitchFamily="2" charset="77"/>
                <a:ea typeface="League Spartan" charset="0"/>
                <a:cs typeface="Poppins" pitchFamily="2" charset="77"/>
              </a:rPr>
              <a:t> </a:t>
            </a:r>
          </a:p>
          <a:p>
            <a:pPr algn="ctr"/>
            <a:r>
              <a:rPr lang="en-US" sz="1400" b="1" dirty="0">
                <a:solidFill>
                  <a:schemeClr val="tx2"/>
                </a:solidFill>
                <a:latin typeface="Poppins" pitchFamily="2" charset="77"/>
                <a:ea typeface="League Spartan" charset="0"/>
                <a:cs typeface="Poppins" pitchFamily="2" charset="77"/>
              </a:rPr>
              <a:t>familiar</a:t>
            </a:r>
          </a:p>
        </p:txBody>
      </p:sp>
      <p:sp>
        <p:nvSpPr>
          <p:cNvPr id="36" name="Subtitle 2">
            <a:extLst>
              <a:ext uri="{FF2B5EF4-FFF2-40B4-BE49-F238E27FC236}">
                <a16:creationId xmlns:a16="http://schemas.microsoft.com/office/drawing/2014/main" id="{8CA8E3AC-4027-031B-4170-5875D956E2BC}"/>
              </a:ext>
            </a:extLst>
          </p:cNvPr>
          <p:cNvSpPr txBox="1">
            <a:spLocks/>
          </p:cNvSpPr>
          <p:nvPr/>
        </p:nvSpPr>
        <p:spPr>
          <a:xfrm>
            <a:off x="9045231" y="3913252"/>
            <a:ext cx="1242252" cy="2454711"/>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05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Riesgos</a:t>
            </a:r>
            <a:r>
              <a:rPr lang="en-US" sz="105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en-US" sz="105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durante</a:t>
            </a:r>
            <a:r>
              <a:rPr lang="en-US" sz="105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en-US" sz="105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el</a:t>
            </a:r>
            <a:r>
              <a:rPr lang="en-US" sz="105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en-US" sz="105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embarazo</a:t>
            </a:r>
            <a:endParaRPr lang="en-US" sz="105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a:p>
            <a:pPr>
              <a:lnSpc>
                <a:spcPts val="1750"/>
              </a:lnSpc>
            </a:pPr>
            <a:endParaRPr lang="en-US" sz="105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a:p>
            <a:pPr>
              <a:lnSpc>
                <a:spcPts val="1750"/>
              </a:lnSpc>
            </a:pPr>
            <a:r>
              <a:rPr lang="en-US" sz="105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Riesgos</a:t>
            </a:r>
            <a:r>
              <a:rPr lang="en-US" sz="105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de transmission</a:t>
            </a:r>
          </a:p>
          <a:p>
            <a:pPr>
              <a:lnSpc>
                <a:spcPts val="1750"/>
              </a:lnSpc>
            </a:pPr>
            <a:endParaRPr lang="en-US" sz="105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a:p>
            <a:pPr>
              <a:lnSpc>
                <a:spcPts val="1750"/>
              </a:lnSpc>
            </a:pPr>
            <a:r>
              <a:rPr lang="es-ES" sz="105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Acompañamiento en el proceso de querer tener un hijo</a:t>
            </a:r>
            <a:endParaRPr lang="en-US" sz="105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p:txBody>
      </p:sp>
      <p:sp>
        <p:nvSpPr>
          <p:cNvPr id="38" name="Freeform 235">
            <a:extLst>
              <a:ext uri="{FF2B5EF4-FFF2-40B4-BE49-F238E27FC236}">
                <a16:creationId xmlns:a16="http://schemas.microsoft.com/office/drawing/2014/main" id="{DAA1702C-34DE-4659-7BA6-CCD72280017D}"/>
              </a:ext>
            </a:extLst>
          </p:cNvPr>
          <p:cNvSpPr>
            <a:spLocks noChangeArrowheads="1"/>
          </p:cNvSpPr>
          <p:nvPr/>
        </p:nvSpPr>
        <p:spPr bwMode="auto">
          <a:xfrm>
            <a:off x="10781586" y="2213509"/>
            <a:ext cx="1078992" cy="1079495"/>
          </a:xfrm>
          <a:custGeom>
            <a:avLst/>
            <a:gdLst>
              <a:gd name="T0" fmla="*/ 867 w 1734"/>
              <a:gd name="T1" fmla="*/ 51 h 1733"/>
              <a:gd name="T2" fmla="*/ 867 w 1734"/>
              <a:gd name="T3" fmla="*/ 51 h 1733"/>
              <a:gd name="T4" fmla="*/ 51 w 1734"/>
              <a:gd name="T5" fmla="*/ 865 h 1733"/>
              <a:gd name="T6" fmla="*/ 51 w 1734"/>
              <a:gd name="T7" fmla="*/ 865 h 1733"/>
              <a:gd name="T8" fmla="*/ 867 w 1734"/>
              <a:gd name="T9" fmla="*/ 1681 h 1733"/>
              <a:gd name="T10" fmla="*/ 867 w 1734"/>
              <a:gd name="T11" fmla="*/ 1681 h 1733"/>
              <a:gd name="T12" fmla="*/ 1682 w 1734"/>
              <a:gd name="T13" fmla="*/ 865 h 1733"/>
              <a:gd name="T14" fmla="*/ 1682 w 1734"/>
              <a:gd name="T15" fmla="*/ 865 h 1733"/>
              <a:gd name="T16" fmla="*/ 867 w 1734"/>
              <a:gd name="T17" fmla="*/ 51 h 1733"/>
              <a:gd name="T18" fmla="*/ 867 w 1734"/>
              <a:gd name="T19" fmla="*/ 1732 h 1733"/>
              <a:gd name="T20" fmla="*/ 867 w 1734"/>
              <a:gd name="T21" fmla="*/ 1732 h 1733"/>
              <a:gd name="T22" fmla="*/ 0 w 1734"/>
              <a:gd name="T23" fmla="*/ 865 h 1733"/>
              <a:gd name="T24" fmla="*/ 0 w 1734"/>
              <a:gd name="T25" fmla="*/ 865 h 1733"/>
              <a:gd name="T26" fmla="*/ 867 w 1734"/>
              <a:gd name="T27" fmla="*/ 0 h 1733"/>
              <a:gd name="T28" fmla="*/ 867 w 1734"/>
              <a:gd name="T29" fmla="*/ 0 h 1733"/>
              <a:gd name="T30" fmla="*/ 1733 w 1734"/>
              <a:gd name="T31" fmla="*/ 865 h 1733"/>
              <a:gd name="T32" fmla="*/ 1733 w 1734"/>
              <a:gd name="T33" fmla="*/ 865 h 1733"/>
              <a:gd name="T34" fmla="*/ 867 w 1734"/>
              <a:gd name="T35" fmla="*/ 1732 h 1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34" h="1733">
                <a:moveTo>
                  <a:pt x="867" y="51"/>
                </a:moveTo>
                <a:lnTo>
                  <a:pt x="867" y="51"/>
                </a:lnTo>
                <a:cubicBezTo>
                  <a:pt x="417" y="51"/>
                  <a:pt x="51" y="415"/>
                  <a:pt x="51" y="865"/>
                </a:cubicBezTo>
                <a:lnTo>
                  <a:pt x="51" y="865"/>
                </a:lnTo>
                <a:cubicBezTo>
                  <a:pt x="51" y="1315"/>
                  <a:pt x="417" y="1681"/>
                  <a:pt x="867" y="1681"/>
                </a:cubicBezTo>
                <a:lnTo>
                  <a:pt x="867" y="1681"/>
                </a:lnTo>
                <a:cubicBezTo>
                  <a:pt x="1316" y="1681"/>
                  <a:pt x="1682" y="1315"/>
                  <a:pt x="1682" y="865"/>
                </a:cubicBezTo>
                <a:lnTo>
                  <a:pt x="1682" y="865"/>
                </a:lnTo>
                <a:cubicBezTo>
                  <a:pt x="1682" y="415"/>
                  <a:pt x="1316" y="51"/>
                  <a:pt x="867" y="51"/>
                </a:cubicBezTo>
                <a:close/>
                <a:moveTo>
                  <a:pt x="867" y="1732"/>
                </a:moveTo>
                <a:lnTo>
                  <a:pt x="867" y="1732"/>
                </a:lnTo>
                <a:cubicBezTo>
                  <a:pt x="389" y="1732"/>
                  <a:pt x="0" y="1343"/>
                  <a:pt x="0" y="865"/>
                </a:cubicBezTo>
                <a:lnTo>
                  <a:pt x="0" y="865"/>
                </a:lnTo>
                <a:cubicBezTo>
                  <a:pt x="0" y="387"/>
                  <a:pt x="389" y="0"/>
                  <a:pt x="867" y="0"/>
                </a:cubicBezTo>
                <a:lnTo>
                  <a:pt x="867" y="0"/>
                </a:lnTo>
                <a:cubicBezTo>
                  <a:pt x="1344" y="0"/>
                  <a:pt x="1733" y="387"/>
                  <a:pt x="1733" y="865"/>
                </a:cubicBezTo>
                <a:lnTo>
                  <a:pt x="1733" y="865"/>
                </a:lnTo>
                <a:cubicBezTo>
                  <a:pt x="1733" y="1343"/>
                  <a:pt x="1344" y="1732"/>
                  <a:pt x="867" y="1732"/>
                </a:cubicBezTo>
                <a:close/>
              </a:path>
            </a:pathLst>
          </a:custGeom>
          <a:solidFill>
            <a:srgbClr val="55BE8C"/>
          </a:solidFill>
          <a:ln>
            <a:solidFill>
              <a:schemeClr val="bg2">
                <a:lumMod val="50000"/>
              </a:schemeClr>
            </a:solidFill>
          </a:ln>
          <a:effectLst/>
        </p:spPr>
        <p:txBody>
          <a:bodyPr wrap="none" anchor="ctr"/>
          <a:lstStyle/>
          <a:p>
            <a:endParaRPr lang="en-US" sz="3265"/>
          </a:p>
        </p:txBody>
      </p:sp>
      <p:sp>
        <p:nvSpPr>
          <p:cNvPr id="39" name="Freeform 10">
            <a:extLst>
              <a:ext uri="{FF2B5EF4-FFF2-40B4-BE49-F238E27FC236}">
                <a16:creationId xmlns:a16="http://schemas.microsoft.com/office/drawing/2014/main" id="{06C736D7-A51E-718A-3580-84ABF2ACAA85}"/>
              </a:ext>
            </a:extLst>
          </p:cNvPr>
          <p:cNvSpPr>
            <a:spLocks noChangeArrowheads="1"/>
          </p:cNvSpPr>
          <p:nvPr/>
        </p:nvSpPr>
        <p:spPr bwMode="auto">
          <a:xfrm>
            <a:off x="10339446" y="4149612"/>
            <a:ext cx="420012" cy="332372"/>
          </a:xfrm>
          <a:custGeom>
            <a:avLst/>
            <a:gdLst>
              <a:gd name="T0" fmla="*/ 0 w 862"/>
              <a:gd name="T1" fmla="*/ 403 h 534"/>
              <a:gd name="T2" fmla="*/ 0 w 862"/>
              <a:gd name="T3" fmla="*/ 131 h 534"/>
              <a:gd name="T4" fmla="*/ 0 w 862"/>
              <a:gd name="T5" fmla="*/ 131 h 534"/>
              <a:gd name="T6" fmla="*/ 41 w 862"/>
              <a:gd name="T7" fmla="*/ 89 h 534"/>
              <a:gd name="T8" fmla="*/ 423 w 862"/>
              <a:gd name="T9" fmla="*/ 89 h 534"/>
              <a:gd name="T10" fmla="*/ 423 w 862"/>
              <a:gd name="T11" fmla="*/ 89 h 534"/>
              <a:gd name="T12" fmla="*/ 462 w 862"/>
              <a:gd name="T13" fmla="*/ 50 h 534"/>
              <a:gd name="T14" fmla="*/ 462 w 862"/>
              <a:gd name="T15" fmla="*/ 50 h 534"/>
              <a:gd name="T16" fmla="*/ 524 w 862"/>
              <a:gd name="T17" fmla="*/ 17 h 534"/>
              <a:gd name="T18" fmla="*/ 837 w 862"/>
              <a:gd name="T19" fmla="*/ 232 h 534"/>
              <a:gd name="T20" fmla="*/ 837 w 862"/>
              <a:gd name="T21" fmla="*/ 232 h 534"/>
              <a:gd name="T22" fmla="*/ 837 w 862"/>
              <a:gd name="T23" fmla="*/ 300 h 534"/>
              <a:gd name="T24" fmla="*/ 523 w 862"/>
              <a:gd name="T25" fmla="*/ 515 h 534"/>
              <a:gd name="T26" fmla="*/ 523 w 862"/>
              <a:gd name="T27" fmla="*/ 515 h 534"/>
              <a:gd name="T28" fmla="*/ 462 w 862"/>
              <a:gd name="T29" fmla="*/ 483 h 534"/>
              <a:gd name="T30" fmla="*/ 462 w 862"/>
              <a:gd name="T31" fmla="*/ 483 h 534"/>
              <a:gd name="T32" fmla="*/ 424 w 862"/>
              <a:gd name="T33" fmla="*/ 444 h 534"/>
              <a:gd name="T34" fmla="*/ 41 w 862"/>
              <a:gd name="T35" fmla="*/ 444 h 534"/>
              <a:gd name="T36" fmla="*/ 41 w 862"/>
              <a:gd name="T37" fmla="*/ 444 h 534"/>
              <a:gd name="T38" fmla="*/ 0 w 862"/>
              <a:gd name="T39" fmla="*/ 403 h 5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62" h="534">
                <a:moveTo>
                  <a:pt x="0" y="403"/>
                </a:moveTo>
                <a:lnTo>
                  <a:pt x="0" y="131"/>
                </a:lnTo>
                <a:lnTo>
                  <a:pt x="0" y="131"/>
                </a:lnTo>
                <a:cubicBezTo>
                  <a:pt x="0" y="107"/>
                  <a:pt x="18" y="89"/>
                  <a:pt x="41" y="89"/>
                </a:cubicBezTo>
                <a:lnTo>
                  <a:pt x="423" y="89"/>
                </a:lnTo>
                <a:lnTo>
                  <a:pt x="423" y="89"/>
                </a:lnTo>
                <a:cubicBezTo>
                  <a:pt x="445" y="89"/>
                  <a:pt x="462" y="72"/>
                  <a:pt x="462" y="50"/>
                </a:cubicBezTo>
                <a:lnTo>
                  <a:pt x="462" y="50"/>
                </a:lnTo>
                <a:cubicBezTo>
                  <a:pt x="462" y="19"/>
                  <a:pt x="498" y="0"/>
                  <a:pt x="524" y="17"/>
                </a:cubicBezTo>
                <a:lnTo>
                  <a:pt x="837" y="232"/>
                </a:lnTo>
                <a:lnTo>
                  <a:pt x="837" y="232"/>
                </a:lnTo>
                <a:cubicBezTo>
                  <a:pt x="861" y="249"/>
                  <a:pt x="861" y="284"/>
                  <a:pt x="837" y="300"/>
                </a:cubicBezTo>
                <a:lnTo>
                  <a:pt x="523" y="515"/>
                </a:lnTo>
                <a:lnTo>
                  <a:pt x="523" y="515"/>
                </a:lnTo>
                <a:cubicBezTo>
                  <a:pt x="497" y="533"/>
                  <a:pt x="462" y="514"/>
                  <a:pt x="462" y="483"/>
                </a:cubicBezTo>
                <a:lnTo>
                  <a:pt x="462" y="483"/>
                </a:lnTo>
                <a:cubicBezTo>
                  <a:pt x="462" y="461"/>
                  <a:pt x="445" y="444"/>
                  <a:pt x="424" y="444"/>
                </a:cubicBezTo>
                <a:lnTo>
                  <a:pt x="41" y="444"/>
                </a:lnTo>
                <a:lnTo>
                  <a:pt x="41" y="444"/>
                </a:lnTo>
                <a:cubicBezTo>
                  <a:pt x="18" y="444"/>
                  <a:pt x="0" y="426"/>
                  <a:pt x="0" y="403"/>
                </a:cubicBezTo>
              </a:path>
            </a:pathLst>
          </a:custGeom>
          <a:solidFill>
            <a:schemeClr val="accent1">
              <a:lumMod val="20000"/>
              <a:lumOff val="80000"/>
            </a:schemeClr>
          </a:solidFill>
          <a:ln>
            <a:noFill/>
          </a:ln>
          <a:effectLst/>
        </p:spPr>
        <p:txBody>
          <a:bodyPr wrap="none" anchor="ctr"/>
          <a:lstStyle/>
          <a:p>
            <a:endParaRPr lang="en-US" sz="3266"/>
          </a:p>
        </p:txBody>
      </p:sp>
      <p:sp>
        <p:nvSpPr>
          <p:cNvPr id="40" name="Freeform 10">
            <a:extLst>
              <a:ext uri="{FF2B5EF4-FFF2-40B4-BE49-F238E27FC236}">
                <a16:creationId xmlns:a16="http://schemas.microsoft.com/office/drawing/2014/main" id="{2BD96084-5B60-D407-6139-800E646478B5}"/>
              </a:ext>
            </a:extLst>
          </p:cNvPr>
          <p:cNvSpPr>
            <a:spLocks noChangeArrowheads="1"/>
          </p:cNvSpPr>
          <p:nvPr/>
        </p:nvSpPr>
        <p:spPr bwMode="auto">
          <a:xfrm>
            <a:off x="8625219" y="4176333"/>
            <a:ext cx="420012" cy="332372"/>
          </a:xfrm>
          <a:custGeom>
            <a:avLst/>
            <a:gdLst>
              <a:gd name="T0" fmla="*/ 0 w 862"/>
              <a:gd name="T1" fmla="*/ 403 h 534"/>
              <a:gd name="T2" fmla="*/ 0 w 862"/>
              <a:gd name="T3" fmla="*/ 131 h 534"/>
              <a:gd name="T4" fmla="*/ 0 w 862"/>
              <a:gd name="T5" fmla="*/ 131 h 534"/>
              <a:gd name="T6" fmla="*/ 41 w 862"/>
              <a:gd name="T7" fmla="*/ 89 h 534"/>
              <a:gd name="T8" fmla="*/ 423 w 862"/>
              <a:gd name="T9" fmla="*/ 89 h 534"/>
              <a:gd name="T10" fmla="*/ 423 w 862"/>
              <a:gd name="T11" fmla="*/ 89 h 534"/>
              <a:gd name="T12" fmla="*/ 462 w 862"/>
              <a:gd name="T13" fmla="*/ 50 h 534"/>
              <a:gd name="T14" fmla="*/ 462 w 862"/>
              <a:gd name="T15" fmla="*/ 50 h 534"/>
              <a:gd name="T16" fmla="*/ 524 w 862"/>
              <a:gd name="T17" fmla="*/ 17 h 534"/>
              <a:gd name="T18" fmla="*/ 837 w 862"/>
              <a:gd name="T19" fmla="*/ 232 h 534"/>
              <a:gd name="T20" fmla="*/ 837 w 862"/>
              <a:gd name="T21" fmla="*/ 232 h 534"/>
              <a:gd name="T22" fmla="*/ 837 w 862"/>
              <a:gd name="T23" fmla="*/ 300 h 534"/>
              <a:gd name="T24" fmla="*/ 523 w 862"/>
              <a:gd name="T25" fmla="*/ 515 h 534"/>
              <a:gd name="T26" fmla="*/ 523 w 862"/>
              <a:gd name="T27" fmla="*/ 515 h 534"/>
              <a:gd name="T28" fmla="*/ 462 w 862"/>
              <a:gd name="T29" fmla="*/ 483 h 534"/>
              <a:gd name="T30" fmla="*/ 462 w 862"/>
              <a:gd name="T31" fmla="*/ 483 h 534"/>
              <a:gd name="T32" fmla="*/ 424 w 862"/>
              <a:gd name="T33" fmla="*/ 444 h 534"/>
              <a:gd name="T34" fmla="*/ 41 w 862"/>
              <a:gd name="T35" fmla="*/ 444 h 534"/>
              <a:gd name="T36" fmla="*/ 41 w 862"/>
              <a:gd name="T37" fmla="*/ 444 h 534"/>
              <a:gd name="T38" fmla="*/ 0 w 862"/>
              <a:gd name="T39" fmla="*/ 403 h 5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62" h="534">
                <a:moveTo>
                  <a:pt x="0" y="403"/>
                </a:moveTo>
                <a:lnTo>
                  <a:pt x="0" y="131"/>
                </a:lnTo>
                <a:lnTo>
                  <a:pt x="0" y="131"/>
                </a:lnTo>
                <a:cubicBezTo>
                  <a:pt x="0" y="107"/>
                  <a:pt x="18" y="89"/>
                  <a:pt x="41" y="89"/>
                </a:cubicBezTo>
                <a:lnTo>
                  <a:pt x="423" y="89"/>
                </a:lnTo>
                <a:lnTo>
                  <a:pt x="423" y="89"/>
                </a:lnTo>
                <a:cubicBezTo>
                  <a:pt x="445" y="89"/>
                  <a:pt x="462" y="72"/>
                  <a:pt x="462" y="50"/>
                </a:cubicBezTo>
                <a:lnTo>
                  <a:pt x="462" y="50"/>
                </a:lnTo>
                <a:cubicBezTo>
                  <a:pt x="462" y="19"/>
                  <a:pt x="498" y="0"/>
                  <a:pt x="524" y="17"/>
                </a:cubicBezTo>
                <a:lnTo>
                  <a:pt x="837" y="232"/>
                </a:lnTo>
                <a:lnTo>
                  <a:pt x="837" y="232"/>
                </a:lnTo>
                <a:cubicBezTo>
                  <a:pt x="861" y="249"/>
                  <a:pt x="861" y="284"/>
                  <a:pt x="837" y="300"/>
                </a:cubicBezTo>
                <a:lnTo>
                  <a:pt x="523" y="515"/>
                </a:lnTo>
                <a:lnTo>
                  <a:pt x="523" y="515"/>
                </a:lnTo>
                <a:cubicBezTo>
                  <a:pt x="497" y="533"/>
                  <a:pt x="462" y="514"/>
                  <a:pt x="462" y="483"/>
                </a:cubicBezTo>
                <a:lnTo>
                  <a:pt x="462" y="483"/>
                </a:lnTo>
                <a:cubicBezTo>
                  <a:pt x="462" y="461"/>
                  <a:pt x="445" y="444"/>
                  <a:pt x="424" y="444"/>
                </a:cubicBezTo>
                <a:lnTo>
                  <a:pt x="41" y="444"/>
                </a:lnTo>
                <a:lnTo>
                  <a:pt x="41" y="444"/>
                </a:lnTo>
                <a:cubicBezTo>
                  <a:pt x="18" y="444"/>
                  <a:pt x="0" y="426"/>
                  <a:pt x="0" y="403"/>
                </a:cubicBezTo>
              </a:path>
            </a:pathLst>
          </a:custGeom>
          <a:solidFill>
            <a:schemeClr val="accent1">
              <a:lumMod val="20000"/>
              <a:lumOff val="80000"/>
            </a:schemeClr>
          </a:solidFill>
          <a:ln>
            <a:noFill/>
          </a:ln>
          <a:effectLst/>
        </p:spPr>
        <p:txBody>
          <a:bodyPr wrap="none" anchor="ctr"/>
          <a:lstStyle/>
          <a:p>
            <a:endParaRPr lang="en-US" sz="3266"/>
          </a:p>
        </p:txBody>
      </p:sp>
      <p:sp>
        <p:nvSpPr>
          <p:cNvPr id="41" name="Freeform 10">
            <a:extLst>
              <a:ext uri="{FF2B5EF4-FFF2-40B4-BE49-F238E27FC236}">
                <a16:creationId xmlns:a16="http://schemas.microsoft.com/office/drawing/2014/main" id="{F887E40B-DA6B-7A6D-0DDC-1D9684E86A25}"/>
              </a:ext>
            </a:extLst>
          </p:cNvPr>
          <p:cNvSpPr>
            <a:spLocks noChangeArrowheads="1"/>
          </p:cNvSpPr>
          <p:nvPr/>
        </p:nvSpPr>
        <p:spPr bwMode="auto">
          <a:xfrm>
            <a:off x="7051062" y="4173680"/>
            <a:ext cx="420012" cy="332372"/>
          </a:xfrm>
          <a:custGeom>
            <a:avLst/>
            <a:gdLst>
              <a:gd name="T0" fmla="*/ 0 w 862"/>
              <a:gd name="T1" fmla="*/ 403 h 534"/>
              <a:gd name="T2" fmla="*/ 0 w 862"/>
              <a:gd name="T3" fmla="*/ 131 h 534"/>
              <a:gd name="T4" fmla="*/ 0 w 862"/>
              <a:gd name="T5" fmla="*/ 131 h 534"/>
              <a:gd name="T6" fmla="*/ 41 w 862"/>
              <a:gd name="T7" fmla="*/ 89 h 534"/>
              <a:gd name="T8" fmla="*/ 423 w 862"/>
              <a:gd name="T9" fmla="*/ 89 h 534"/>
              <a:gd name="T10" fmla="*/ 423 w 862"/>
              <a:gd name="T11" fmla="*/ 89 h 534"/>
              <a:gd name="T12" fmla="*/ 462 w 862"/>
              <a:gd name="T13" fmla="*/ 50 h 534"/>
              <a:gd name="T14" fmla="*/ 462 w 862"/>
              <a:gd name="T15" fmla="*/ 50 h 534"/>
              <a:gd name="T16" fmla="*/ 524 w 862"/>
              <a:gd name="T17" fmla="*/ 17 h 534"/>
              <a:gd name="T18" fmla="*/ 837 w 862"/>
              <a:gd name="T19" fmla="*/ 232 h 534"/>
              <a:gd name="T20" fmla="*/ 837 w 862"/>
              <a:gd name="T21" fmla="*/ 232 h 534"/>
              <a:gd name="T22" fmla="*/ 837 w 862"/>
              <a:gd name="T23" fmla="*/ 300 h 534"/>
              <a:gd name="T24" fmla="*/ 523 w 862"/>
              <a:gd name="T25" fmla="*/ 515 h 534"/>
              <a:gd name="T26" fmla="*/ 523 w 862"/>
              <a:gd name="T27" fmla="*/ 515 h 534"/>
              <a:gd name="T28" fmla="*/ 462 w 862"/>
              <a:gd name="T29" fmla="*/ 483 h 534"/>
              <a:gd name="T30" fmla="*/ 462 w 862"/>
              <a:gd name="T31" fmla="*/ 483 h 534"/>
              <a:gd name="T32" fmla="*/ 424 w 862"/>
              <a:gd name="T33" fmla="*/ 444 h 534"/>
              <a:gd name="T34" fmla="*/ 41 w 862"/>
              <a:gd name="T35" fmla="*/ 444 h 534"/>
              <a:gd name="T36" fmla="*/ 41 w 862"/>
              <a:gd name="T37" fmla="*/ 444 h 534"/>
              <a:gd name="T38" fmla="*/ 0 w 862"/>
              <a:gd name="T39" fmla="*/ 403 h 5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62" h="534">
                <a:moveTo>
                  <a:pt x="0" y="403"/>
                </a:moveTo>
                <a:lnTo>
                  <a:pt x="0" y="131"/>
                </a:lnTo>
                <a:lnTo>
                  <a:pt x="0" y="131"/>
                </a:lnTo>
                <a:cubicBezTo>
                  <a:pt x="0" y="107"/>
                  <a:pt x="18" y="89"/>
                  <a:pt x="41" y="89"/>
                </a:cubicBezTo>
                <a:lnTo>
                  <a:pt x="423" y="89"/>
                </a:lnTo>
                <a:lnTo>
                  <a:pt x="423" y="89"/>
                </a:lnTo>
                <a:cubicBezTo>
                  <a:pt x="445" y="89"/>
                  <a:pt x="462" y="72"/>
                  <a:pt x="462" y="50"/>
                </a:cubicBezTo>
                <a:lnTo>
                  <a:pt x="462" y="50"/>
                </a:lnTo>
                <a:cubicBezTo>
                  <a:pt x="462" y="19"/>
                  <a:pt x="498" y="0"/>
                  <a:pt x="524" y="17"/>
                </a:cubicBezTo>
                <a:lnTo>
                  <a:pt x="837" y="232"/>
                </a:lnTo>
                <a:lnTo>
                  <a:pt x="837" y="232"/>
                </a:lnTo>
                <a:cubicBezTo>
                  <a:pt x="861" y="249"/>
                  <a:pt x="861" y="284"/>
                  <a:pt x="837" y="300"/>
                </a:cubicBezTo>
                <a:lnTo>
                  <a:pt x="523" y="515"/>
                </a:lnTo>
                <a:lnTo>
                  <a:pt x="523" y="515"/>
                </a:lnTo>
                <a:cubicBezTo>
                  <a:pt x="497" y="533"/>
                  <a:pt x="462" y="514"/>
                  <a:pt x="462" y="483"/>
                </a:cubicBezTo>
                <a:lnTo>
                  <a:pt x="462" y="483"/>
                </a:lnTo>
                <a:cubicBezTo>
                  <a:pt x="462" y="461"/>
                  <a:pt x="445" y="444"/>
                  <a:pt x="424" y="444"/>
                </a:cubicBezTo>
                <a:lnTo>
                  <a:pt x="41" y="444"/>
                </a:lnTo>
                <a:lnTo>
                  <a:pt x="41" y="444"/>
                </a:lnTo>
                <a:cubicBezTo>
                  <a:pt x="18" y="444"/>
                  <a:pt x="0" y="426"/>
                  <a:pt x="0" y="403"/>
                </a:cubicBezTo>
              </a:path>
            </a:pathLst>
          </a:custGeom>
          <a:solidFill>
            <a:schemeClr val="accent1">
              <a:lumMod val="20000"/>
              <a:lumOff val="80000"/>
            </a:schemeClr>
          </a:solidFill>
          <a:ln>
            <a:noFill/>
          </a:ln>
          <a:effectLst/>
        </p:spPr>
        <p:txBody>
          <a:bodyPr wrap="none" anchor="ctr"/>
          <a:lstStyle/>
          <a:p>
            <a:endParaRPr lang="en-US" sz="3266"/>
          </a:p>
        </p:txBody>
      </p:sp>
      <p:sp>
        <p:nvSpPr>
          <p:cNvPr id="42" name="Freeform 10">
            <a:extLst>
              <a:ext uri="{FF2B5EF4-FFF2-40B4-BE49-F238E27FC236}">
                <a16:creationId xmlns:a16="http://schemas.microsoft.com/office/drawing/2014/main" id="{B9F73C16-475D-ABBD-01C7-A0B98C40810A}"/>
              </a:ext>
            </a:extLst>
          </p:cNvPr>
          <p:cNvSpPr>
            <a:spLocks noChangeArrowheads="1"/>
          </p:cNvSpPr>
          <p:nvPr/>
        </p:nvSpPr>
        <p:spPr bwMode="auto">
          <a:xfrm>
            <a:off x="5426229" y="4173680"/>
            <a:ext cx="420012" cy="332372"/>
          </a:xfrm>
          <a:custGeom>
            <a:avLst/>
            <a:gdLst>
              <a:gd name="T0" fmla="*/ 0 w 862"/>
              <a:gd name="T1" fmla="*/ 403 h 534"/>
              <a:gd name="T2" fmla="*/ 0 w 862"/>
              <a:gd name="T3" fmla="*/ 131 h 534"/>
              <a:gd name="T4" fmla="*/ 0 w 862"/>
              <a:gd name="T5" fmla="*/ 131 h 534"/>
              <a:gd name="T6" fmla="*/ 41 w 862"/>
              <a:gd name="T7" fmla="*/ 89 h 534"/>
              <a:gd name="T8" fmla="*/ 423 w 862"/>
              <a:gd name="T9" fmla="*/ 89 h 534"/>
              <a:gd name="T10" fmla="*/ 423 w 862"/>
              <a:gd name="T11" fmla="*/ 89 h 534"/>
              <a:gd name="T12" fmla="*/ 462 w 862"/>
              <a:gd name="T13" fmla="*/ 50 h 534"/>
              <a:gd name="T14" fmla="*/ 462 w 862"/>
              <a:gd name="T15" fmla="*/ 50 h 534"/>
              <a:gd name="T16" fmla="*/ 524 w 862"/>
              <a:gd name="T17" fmla="*/ 17 h 534"/>
              <a:gd name="T18" fmla="*/ 837 w 862"/>
              <a:gd name="T19" fmla="*/ 232 h 534"/>
              <a:gd name="T20" fmla="*/ 837 w 862"/>
              <a:gd name="T21" fmla="*/ 232 h 534"/>
              <a:gd name="T22" fmla="*/ 837 w 862"/>
              <a:gd name="T23" fmla="*/ 300 h 534"/>
              <a:gd name="T24" fmla="*/ 523 w 862"/>
              <a:gd name="T25" fmla="*/ 515 h 534"/>
              <a:gd name="T26" fmla="*/ 523 w 862"/>
              <a:gd name="T27" fmla="*/ 515 h 534"/>
              <a:gd name="T28" fmla="*/ 462 w 862"/>
              <a:gd name="T29" fmla="*/ 483 h 534"/>
              <a:gd name="T30" fmla="*/ 462 w 862"/>
              <a:gd name="T31" fmla="*/ 483 h 534"/>
              <a:gd name="T32" fmla="*/ 424 w 862"/>
              <a:gd name="T33" fmla="*/ 444 h 534"/>
              <a:gd name="T34" fmla="*/ 41 w 862"/>
              <a:gd name="T35" fmla="*/ 444 h 534"/>
              <a:gd name="T36" fmla="*/ 41 w 862"/>
              <a:gd name="T37" fmla="*/ 444 h 534"/>
              <a:gd name="T38" fmla="*/ 0 w 862"/>
              <a:gd name="T39" fmla="*/ 403 h 5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62" h="534">
                <a:moveTo>
                  <a:pt x="0" y="403"/>
                </a:moveTo>
                <a:lnTo>
                  <a:pt x="0" y="131"/>
                </a:lnTo>
                <a:lnTo>
                  <a:pt x="0" y="131"/>
                </a:lnTo>
                <a:cubicBezTo>
                  <a:pt x="0" y="107"/>
                  <a:pt x="18" y="89"/>
                  <a:pt x="41" y="89"/>
                </a:cubicBezTo>
                <a:lnTo>
                  <a:pt x="423" y="89"/>
                </a:lnTo>
                <a:lnTo>
                  <a:pt x="423" y="89"/>
                </a:lnTo>
                <a:cubicBezTo>
                  <a:pt x="445" y="89"/>
                  <a:pt x="462" y="72"/>
                  <a:pt x="462" y="50"/>
                </a:cubicBezTo>
                <a:lnTo>
                  <a:pt x="462" y="50"/>
                </a:lnTo>
                <a:cubicBezTo>
                  <a:pt x="462" y="19"/>
                  <a:pt x="498" y="0"/>
                  <a:pt x="524" y="17"/>
                </a:cubicBezTo>
                <a:lnTo>
                  <a:pt x="837" y="232"/>
                </a:lnTo>
                <a:lnTo>
                  <a:pt x="837" y="232"/>
                </a:lnTo>
                <a:cubicBezTo>
                  <a:pt x="861" y="249"/>
                  <a:pt x="861" y="284"/>
                  <a:pt x="837" y="300"/>
                </a:cubicBezTo>
                <a:lnTo>
                  <a:pt x="523" y="515"/>
                </a:lnTo>
                <a:lnTo>
                  <a:pt x="523" y="515"/>
                </a:lnTo>
                <a:cubicBezTo>
                  <a:pt x="497" y="533"/>
                  <a:pt x="462" y="514"/>
                  <a:pt x="462" y="483"/>
                </a:cubicBezTo>
                <a:lnTo>
                  <a:pt x="462" y="483"/>
                </a:lnTo>
                <a:cubicBezTo>
                  <a:pt x="462" y="461"/>
                  <a:pt x="445" y="444"/>
                  <a:pt x="424" y="444"/>
                </a:cubicBezTo>
                <a:lnTo>
                  <a:pt x="41" y="444"/>
                </a:lnTo>
                <a:lnTo>
                  <a:pt x="41" y="444"/>
                </a:lnTo>
                <a:cubicBezTo>
                  <a:pt x="18" y="444"/>
                  <a:pt x="0" y="426"/>
                  <a:pt x="0" y="403"/>
                </a:cubicBezTo>
              </a:path>
            </a:pathLst>
          </a:custGeom>
          <a:solidFill>
            <a:schemeClr val="accent1">
              <a:lumMod val="20000"/>
              <a:lumOff val="80000"/>
            </a:schemeClr>
          </a:solidFill>
          <a:ln>
            <a:noFill/>
          </a:ln>
          <a:effectLst/>
        </p:spPr>
        <p:txBody>
          <a:bodyPr wrap="none" anchor="ctr"/>
          <a:lstStyle/>
          <a:p>
            <a:endParaRPr lang="en-US" sz="3266"/>
          </a:p>
        </p:txBody>
      </p:sp>
      <p:sp>
        <p:nvSpPr>
          <p:cNvPr id="43" name="Freeform 10">
            <a:extLst>
              <a:ext uri="{FF2B5EF4-FFF2-40B4-BE49-F238E27FC236}">
                <a16:creationId xmlns:a16="http://schemas.microsoft.com/office/drawing/2014/main" id="{A26BB003-23EC-A137-89A1-7B99DD156E24}"/>
              </a:ext>
            </a:extLst>
          </p:cNvPr>
          <p:cNvSpPr>
            <a:spLocks noChangeArrowheads="1"/>
          </p:cNvSpPr>
          <p:nvPr/>
        </p:nvSpPr>
        <p:spPr bwMode="auto">
          <a:xfrm>
            <a:off x="3431539" y="4167539"/>
            <a:ext cx="420012" cy="332372"/>
          </a:xfrm>
          <a:custGeom>
            <a:avLst/>
            <a:gdLst>
              <a:gd name="T0" fmla="*/ 0 w 862"/>
              <a:gd name="T1" fmla="*/ 403 h 534"/>
              <a:gd name="T2" fmla="*/ 0 w 862"/>
              <a:gd name="T3" fmla="*/ 131 h 534"/>
              <a:gd name="T4" fmla="*/ 0 w 862"/>
              <a:gd name="T5" fmla="*/ 131 h 534"/>
              <a:gd name="T6" fmla="*/ 41 w 862"/>
              <a:gd name="T7" fmla="*/ 89 h 534"/>
              <a:gd name="T8" fmla="*/ 423 w 862"/>
              <a:gd name="T9" fmla="*/ 89 h 534"/>
              <a:gd name="T10" fmla="*/ 423 w 862"/>
              <a:gd name="T11" fmla="*/ 89 h 534"/>
              <a:gd name="T12" fmla="*/ 462 w 862"/>
              <a:gd name="T13" fmla="*/ 50 h 534"/>
              <a:gd name="T14" fmla="*/ 462 w 862"/>
              <a:gd name="T15" fmla="*/ 50 h 534"/>
              <a:gd name="T16" fmla="*/ 524 w 862"/>
              <a:gd name="T17" fmla="*/ 17 h 534"/>
              <a:gd name="T18" fmla="*/ 837 w 862"/>
              <a:gd name="T19" fmla="*/ 232 h 534"/>
              <a:gd name="T20" fmla="*/ 837 w 862"/>
              <a:gd name="T21" fmla="*/ 232 h 534"/>
              <a:gd name="T22" fmla="*/ 837 w 862"/>
              <a:gd name="T23" fmla="*/ 300 h 534"/>
              <a:gd name="T24" fmla="*/ 523 w 862"/>
              <a:gd name="T25" fmla="*/ 515 h 534"/>
              <a:gd name="T26" fmla="*/ 523 w 862"/>
              <a:gd name="T27" fmla="*/ 515 h 534"/>
              <a:gd name="T28" fmla="*/ 462 w 862"/>
              <a:gd name="T29" fmla="*/ 483 h 534"/>
              <a:gd name="T30" fmla="*/ 462 w 862"/>
              <a:gd name="T31" fmla="*/ 483 h 534"/>
              <a:gd name="T32" fmla="*/ 424 w 862"/>
              <a:gd name="T33" fmla="*/ 444 h 534"/>
              <a:gd name="T34" fmla="*/ 41 w 862"/>
              <a:gd name="T35" fmla="*/ 444 h 534"/>
              <a:gd name="T36" fmla="*/ 41 w 862"/>
              <a:gd name="T37" fmla="*/ 444 h 534"/>
              <a:gd name="T38" fmla="*/ 0 w 862"/>
              <a:gd name="T39" fmla="*/ 403 h 5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62" h="534">
                <a:moveTo>
                  <a:pt x="0" y="403"/>
                </a:moveTo>
                <a:lnTo>
                  <a:pt x="0" y="131"/>
                </a:lnTo>
                <a:lnTo>
                  <a:pt x="0" y="131"/>
                </a:lnTo>
                <a:cubicBezTo>
                  <a:pt x="0" y="107"/>
                  <a:pt x="18" y="89"/>
                  <a:pt x="41" y="89"/>
                </a:cubicBezTo>
                <a:lnTo>
                  <a:pt x="423" y="89"/>
                </a:lnTo>
                <a:lnTo>
                  <a:pt x="423" y="89"/>
                </a:lnTo>
                <a:cubicBezTo>
                  <a:pt x="445" y="89"/>
                  <a:pt x="462" y="72"/>
                  <a:pt x="462" y="50"/>
                </a:cubicBezTo>
                <a:lnTo>
                  <a:pt x="462" y="50"/>
                </a:lnTo>
                <a:cubicBezTo>
                  <a:pt x="462" y="19"/>
                  <a:pt x="498" y="0"/>
                  <a:pt x="524" y="17"/>
                </a:cubicBezTo>
                <a:lnTo>
                  <a:pt x="837" y="232"/>
                </a:lnTo>
                <a:lnTo>
                  <a:pt x="837" y="232"/>
                </a:lnTo>
                <a:cubicBezTo>
                  <a:pt x="861" y="249"/>
                  <a:pt x="861" y="284"/>
                  <a:pt x="837" y="300"/>
                </a:cubicBezTo>
                <a:lnTo>
                  <a:pt x="523" y="515"/>
                </a:lnTo>
                <a:lnTo>
                  <a:pt x="523" y="515"/>
                </a:lnTo>
                <a:cubicBezTo>
                  <a:pt x="497" y="533"/>
                  <a:pt x="462" y="514"/>
                  <a:pt x="462" y="483"/>
                </a:cubicBezTo>
                <a:lnTo>
                  <a:pt x="462" y="483"/>
                </a:lnTo>
                <a:cubicBezTo>
                  <a:pt x="462" y="461"/>
                  <a:pt x="445" y="444"/>
                  <a:pt x="424" y="444"/>
                </a:cubicBezTo>
                <a:lnTo>
                  <a:pt x="41" y="444"/>
                </a:lnTo>
                <a:lnTo>
                  <a:pt x="41" y="444"/>
                </a:lnTo>
                <a:cubicBezTo>
                  <a:pt x="18" y="444"/>
                  <a:pt x="0" y="426"/>
                  <a:pt x="0" y="403"/>
                </a:cubicBezTo>
              </a:path>
            </a:pathLst>
          </a:custGeom>
          <a:solidFill>
            <a:schemeClr val="accent1">
              <a:lumMod val="20000"/>
              <a:lumOff val="80000"/>
            </a:schemeClr>
          </a:solidFill>
          <a:ln>
            <a:noFill/>
          </a:ln>
          <a:effectLst/>
        </p:spPr>
        <p:txBody>
          <a:bodyPr wrap="none" anchor="ctr"/>
          <a:lstStyle/>
          <a:p>
            <a:endParaRPr lang="en-US" sz="3266"/>
          </a:p>
        </p:txBody>
      </p:sp>
      <p:sp>
        <p:nvSpPr>
          <p:cNvPr id="44" name="Freeform 242">
            <a:extLst>
              <a:ext uri="{FF2B5EF4-FFF2-40B4-BE49-F238E27FC236}">
                <a16:creationId xmlns:a16="http://schemas.microsoft.com/office/drawing/2014/main" id="{710E4A70-3E55-2512-6B19-F0FCB159501E}"/>
              </a:ext>
            </a:extLst>
          </p:cNvPr>
          <p:cNvSpPr>
            <a:spLocks noChangeArrowheads="1"/>
          </p:cNvSpPr>
          <p:nvPr/>
        </p:nvSpPr>
        <p:spPr bwMode="auto">
          <a:xfrm>
            <a:off x="10183758" y="2719987"/>
            <a:ext cx="625414" cy="47251"/>
          </a:xfrm>
          <a:custGeom>
            <a:avLst/>
            <a:gdLst>
              <a:gd name="T0" fmla="*/ 0 w 4383"/>
              <a:gd name="T1" fmla="*/ 50 h 51"/>
              <a:gd name="T2" fmla="*/ 4382 w 4383"/>
              <a:gd name="T3" fmla="*/ 50 h 51"/>
              <a:gd name="T4" fmla="*/ 4382 w 4383"/>
              <a:gd name="T5" fmla="*/ 0 h 51"/>
              <a:gd name="T6" fmla="*/ 0 w 4383"/>
              <a:gd name="T7" fmla="*/ 0 h 51"/>
              <a:gd name="T8" fmla="*/ 0 w 4383"/>
              <a:gd name="T9" fmla="*/ 50 h 51"/>
            </a:gdLst>
            <a:ahLst/>
            <a:cxnLst>
              <a:cxn ang="0">
                <a:pos x="T0" y="T1"/>
              </a:cxn>
              <a:cxn ang="0">
                <a:pos x="T2" y="T3"/>
              </a:cxn>
              <a:cxn ang="0">
                <a:pos x="T4" y="T5"/>
              </a:cxn>
              <a:cxn ang="0">
                <a:pos x="T6" y="T7"/>
              </a:cxn>
              <a:cxn ang="0">
                <a:pos x="T8" y="T9"/>
              </a:cxn>
            </a:cxnLst>
            <a:rect l="0" t="0" r="r" b="b"/>
            <a:pathLst>
              <a:path w="4383" h="51">
                <a:moveTo>
                  <a:pt x="0" y="50"/>
                </a:moveTo>
                <a:lnTo>
                  <a:pt x="4382" y="50"/>
                </a:lnTo>
                <a:lnTo>
                  <a:pt x="4382" y="0"/>
                </a:lnTo>
                <a:lnTo>
                  <a:pt x="0" y="0"/>
                </a:lnTo>
                <a:lnTo>
                  <a:pt x="0" y="50"/>
                </a:lnTo>
              </a:path>
            </a:pathLst>
          </a:custGeom>
          <a:gradFill>
            <a:gsLst>
              <a:gs pos="0">
                <a:srgbClr val="C00000"/>
              </a:gs>
              <a:gs pos="100000">
                <a:schemeClr val="bg2">
                  <a:lumMod val="50000"/>
                </a:schemeClr>
              </a:gs>
            </a:gsLst>
            <a:lin ang="0" scaled="0"/>
          </a:gradFill>
          <a:ln>
            <a:noFill/>
          </a:ln>
          <a:effectLst/>
        </p:spPr>
        <p:txBody>
          <a:bodyPr wrap="none" anchor="ctr"/>
          <a:lstStyle/>
          <a:p>
            <a:endParaRPr lang="en-US" sz="3265" dirty="0"/>
          </a:p>
        </p:txBody>
      </p:sp>
      <p:sp>
        <p:nvSpPr>
          <p:cNvPr id="45" name="TextBox 31">
            <a:extLst>
              <a:ext uri="{FF2B5EF4-FFF2-40B4-BE49-F238E27FC236}">
                <a16:creationId xmlns:a16="http://schemas.microsoft.com/office/drawing/2014/main" id="{1AE7A000-51C7-CC69-CEDB-BBC3F85C054F}"/>
              </a:ext>
            </a:extLst>
          </p:cNvPr>
          <p:cNvSpPr txBox="1"/>
          <p:nvPr/>
        </p:nvSpPr>
        <p:spPr>
          <a:xfrm>
            <a:off x="11039215" y="2471146"/>
            <a:ext cx="639920" cy="553998"/>
          </a:xfrm>
          <a:prstGeom prst="rect">
            <a:avLst/>
          </a:prstGeom>
          <a:noFill/>
        </p:spPr>
        <p:txBody>
          <a:bodyPr wrap="none" rtlCol="0" anchor="ctr">
            <a:spAutoFit/>
          </a:bodyPr>
          <a:lstStyle/>
          <a:p>
            <a:pPr algn="ctr"/>
            <a:r>
              <a:rPr lang="en-US" sz="3000" b="1" dirty="0">
                <a:solidFill>
                  <a:schemeClr val="bg2">
                    <a:lumMod val="50000"/>
                  </a:schemeClr>
                </a:solidFill>
                <a:latin typeface="Poppins" pitchFamily="2" charset="77"/>
                <a:cs typeface="Poppins" pitchFamily="2" charset="77"/>
              </a:rPr>
              <a:t>07</a:t>
            </a:r>
          </a:p>
        </p:txBody>
      </p:sp>
      <p:sp>
        <p:nvSpPr>
          <p:cNvPr id="46" name="TextBox 30">
            <a:extLst>
              <a:ext uri="{FF2B5EF4-FFF2-40B4-BE49-F238E27FC236}">
                <a16:creationId xmlns:a16="http://schemas.microsoft.com/office/drawing/2014/main" id="{C61F4A57-95D4-C86D-BFF7-86A986D804E9}"/>
              </a:ext>
            </a:extLst>
          </p:cNvPr>
          <p:cNvSpPr txBox="1"/>
          <p:nvPr/>
        </p:nvSpPr>
        <p:spPr>
          <a:xfrm>
            <a:off x="10239142" y="3279908"/>
            <a:ext cx="2023311" cy="523220"/>
          </a:xfrm>
          <a:prstGeom prst="rect">
            <a:avLst/>
          </a:prstGeom>
          <a:noFill/>
        </p:spPr>
        <p:txBody>
          <a:bodyPr wrap="none" rtlCol="0" anchor="b" anchorCtr="0">
            <a:spAutoFit/>
          </a:bodyPr>
          <a:lstStyle/>
          <a:p>
            <a:pPr algn="ctr"/>
            <a:r>
              <a:rPr lang="es-ES" sz="1400" b="1" dirty="0">
                <a:solidFill>
                  <a:schemeClr val="tx2"/>
                </a:solidFill>
                <a:latin typeface="Poppins" pitchFamily="2" charset="77"/>
                <a:ea typeface="League Spartan" charset="0"/>
                <a:cs typeface="Poppins" pitchFamily="2" charset="77"/>
              </a:rPr>
              <a:t>Cuidados Paliativos
Y la muerte</a:t>
            </a:r>
            <a:endParaRPr lang="en-US" sz="1400" b="1" dirty="0">
              <a:solidFill>
                <a:schemeClr val="tx2"/>
              </a:solidFill>
              <a:latin typeface="Poppins" pitchFamily="2" charset="77"/>
              <a:ea typeface="League Spartan" charset="0"/>
              <a:cs typeface="Poppins" pitchFamily="2" charset="77"/>
            </a:endParaRPr>
          </a:p>
        </p:txBody>
      </p:sp>
      <p:sp>
        <p:nvSpPr>
          <p:cNvPr id="47" name="Subtitle 2">
            <a:extLst>
              <a:ext uri="{FF2B5EF4-FFF2-40B4-BE49-F238E27FC236}">
                <a16:creationId xmlns:a16="http://schemas.microsoft.com/office/drawing/2014/main" id="{9B0CCCDE-03D9-CAC8-6193-5E891696EF15}"/>
              </a:ext>
            </a:extLst>
          </p:cNvPr>
          <p:cNvSpPr txBox="1">
            <a:spLocks/>
          </p:cNvSpPr>
          <p:nvPr/>
        </p:nvSpPr>
        <p:spPr>
          <a:xfrm>
            <a:off x="10811422" y="3914943"/>
            <a:ext cx="1120820" cy="2496133"/>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s-E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En caso de 
Dificultad respiratoria</a:t>
            </a:r>
          </a:p>
          <a:p>
            <a:pPr>
              <a:lnSpc>
                <a:spcPts val="1750"/>
              </a:lnSpc>
            </a:pPr>
            <a:endPar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a:p>
            <a:pPr>
              <a:lnSpc>
                <a:spcPts val="1750"/>
              </a:lnSpc>
            </a:pPr>
            <a:r>
              <a:rPr lang="es-E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Fallo en trasplante pulmonar</a:t>
            </a:r>
          </a:p>
          <a:p>
            <a:pPr>
              <a:lnSpc>
                <a:spcPts val="1750"/>
              </a:lnSpc>
            </a:pPr>
            <a:r>
              <a:rPr lang="es-E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Rotura de aneurisma</a:t>
            </a:r>
            <a:endPar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p:txBody>
      </p:sp>
    </p:spTree>
    <p:extLst>
      <p:ext uri="{BB962C8B-B14F-4D97-AF65-F5344CB8AC3E}">
        <p14:creationId xmlns:p14="http://schemas.microsoft.com/office/powerpoint/2010/main" val="38579459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7D1F358-F041-B7DF-0F48-1926682BB88A}"/>
              </a:ext>
            </a:extLst>
          </p:cNvPr>
          <p:cNvSpPr>
            <a:spLocks noGrp="1"/>
          </p:cNvSpPr>
          <p:nvPr>
            <p:ph type="title" idx="10"/>
          </p:nvPr>
        </p:nvSpPr>
        <p:spPr>
          <a:xfrm>
            <a:off x="439028" y="313200"/>
            <a:ext cx="9387552" cy="432235"/>
          </a:xfrm>
        </p:spPr>
        <p:txBody>
          <a:bodyPr/>
          <a:lstStyle/>
          <a:p>
            <a:r>
              <a:rPr lang="en-GB" dirty="0" err="1"/>
              <a:t>Prediagnóstico</a:t>
            </a:r>
            <a:r>
              <a:rPr lang="en-GB" dirty="0"/>
              <a:t> y </a:t>
            </a:r>
            <a:r>
              <a:rPr lang="en-GB" dirty="0" err="1"/>
              <a:t>síntomas</a:t>
            </a:r>
            <a:r>
              <a:rPr lang="en-GB" dirty="0"/>
              <a:t> </a:t>
            </a:r>
            <a:r>
              <a:rPr lang="en-GB" dirty="0" err="1"/>
              <a:t>tempranos</a:t>
            </a:r>
            <a:endParaRPr lang="en-GB" dirty="0"/>
          </a:p>
        </p:txBody>
      </p:sp>
      <p:sp>
        <p:nvSpPr>
          <p:cNvPr id="4" name="Text Placeholder 6">
            <a:extLst>
              <a:ext uri="{FF2B5EF4-FFF2-40B4-BE49-F238E27FC236}">
                <a16:creationId xmlns:a16="http://schemas.microsoft.com/office/drawing/2014/main" id="{00693735-7F66-0E4B-7A3D-5A1C8D5D10E4}"/>
              </a:ext>
            </a:extLst>
          </p:cNvPr>
          <p:cNvSpPr>
            <a:spLocks noGrp="1"/>
          </p:cNvSpPr>
          <p:nvPr>
            <p:ph type="body"/>
          </p:nvPr>
        </p:nvSpPr>
        <p:spPr>
          <a:xfrm>
            <a:off x="609480" y="1348654"/>
            <a:ext cx="3885247" cy="2152706"/>
          </a:xfrm>
        </p:spPr>
        <p:txBody>
          <a:bodyPr>
            <a:normAutofit/>
          </a:bodyPr>
          <a:lstStyle/>
          <a:p>
            <a:pPr marL="0" indent="0">
              <a:spcBef>
                <a:spcPts val="0"/>
              </a:spcBef>
              <a:spcAft>
                <a:spcPts val="600"/>
              </a:spcAft>
              <a:buNone/>
            </a:pPr>
            <a:r>
              <a:rPr lang="en-GB" sz="1600" dirty="0">
                <a:solidFill>
                  <a:srgbClr val="7A8C8E"/>
                </a:solidFill>
              </a:rPr>
              <a:t>Presentación </a:t>
            </a:r>
            <a:r>
              <a:rPr lang="en-GB" sz="1600" dirty="0" err="1">
                <a:solidFill>
                  <a:srgbClr val="7A8C8E"/>
                </a:solidFill>
              </a:rPr>
              <a:t>clínica</a:t>
            </a:r>
            <a:endParaRPr lang="en-GB" sz="1600" dirty="0">
              <a:solidFill>
                <a:srgbClr val="7A8C8E"/>
              </a:solidFill>
            </a:endParaRPr>
          </a:p>
          <a:p>
            <a:pPr marL="0" indent="0">
              <a:spcBef>
                <a:spcPts val="0"/>
              </a:spcBef>
              <a:spcAft>
                <a:spcPts val="600"/>
              </a:spcAft>
              <a:buNone/>
            </a:pPr>
            <a:endParaRPr lang="en-GB" sz="1600" dirty="0">
              <a:solidFill>
                <a:srgbClr val="7A8C8E"/>
              </a:solidFill>
            </a:endParaRPr>
          </a:p>
          <a:p>
            <a:pPr>
              <a:spcBef>
                <a:spcPts val="0"/>
              </a:spcBef>
              <a:spcAft>
                <a:spcPts val="600"/>
              </a:spcAft>
            </a:pPr>
            <a:r>
              <a:rPr lang="es-ES" sz="1600" dirty="0"/>
              <a:t>Desde el nacimiento, piel arrugada y flácida asociada a síntomas respiratorios, cardiovasculares y gastrointestinales</a:t>
            </a:r>
            <a:endParaRPr lang="en-GB" sz="1600" dirty="0"/>
          </a:p>
        </p:txBody>
      </p:sp>
      <p:sp>
        <p:nvSpPr>
          <p:cNvPr id="6" name="Text Placeholder 7">
            <a:extLst>
              <a:ext uri="{FF2B5EF4-FFF2-40B4-BE49-F238E27FC236}">
                <a16:creationId xmlns:a16="http://schemas.microsoft.com/office/drawing/2014/main" id="{AD432289-A9EB-4ED2-5EBE-031AC8620E02}"/>
              </a:ext>
            </a:extLst>
          </p:cNvPr>
          <p:cNvSpPr txBox="1">
            <a:spLocks/>
          </p:cNvSpPr>
          <p:nvPr/>
        </p:nvSpPr>
        <p:spPr>
          <a:xfrm>
            <a:off x="6231960" y="1308324"/>
            <a:ext cx="5354280" cy="2152706"/>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err="1">
                <a:solidFill>
                  <a:srgbClr val="75BDA7"/>
                </a:solidFill>
              </a:rPr>
              <a:t>Acciones</a:t>
            </a:r>
            <a:r>
              <a:rPr lang="en-GB" sz="1600" dirty="0">
                <a:solidFill>
                  <a:srgbClr val="75BDA7"/>
                </a:solidFill>
              </a:rPr>
              <a:t> </a:t>
            </a:r>
            <a:r>
              <a:rPr lang="en-GB" sz="1600" dirty="0" err="1">
                <a:solidFill>
                  <a:srgbClr val="75BDA7"/>
                </a:solidFill>
              </a:rPr>
              <a:t>necesarias</a:t>
            </a:r>
            <a:endParaRPr lang="en-GB" sz="1600" dirty="0">
              <a:solidFill>
                <a:srgbClr val="75BDA7"/>
              </a:solidFill>
            </a:endParaRPr>
          </a:p>
          <a:p>
            <a:pPr marL="0" indent="0">
              <a:spcBef>
                <a:spcPts val="0"/>
              </a:spcBef>
              <a:spcAft>
                <a:spcPts val="600"/>
              </a:spcAft>
              <a:buNone/>
            </a:pPr>
            <a:endParaRPr lang="en-GB" sz="1600" dirty="0">
              <a:solidFill>
                <a:srgbClr val="75BDA7"/>
              </a:solidFill>
            </a:endParaRPr>
          </a:p>
          <a:p>
            <a:pPr>
              <a:lnSpc>
                <a:spcPct val="100000"/>
              </a:lnSpc>
              <a:spcBef>
                <a:spcPts val="600"/>
              </a:spcBef>
              <a:spcAft>
                <a:spcPts val="600"/>
              </a:spcAft>
            </a:pPr>
            <a:r>
              <a:rPr lang="es-ES" sz="1600" dirty="0"/>
              <a:t>Consulta multidisciplinar (genética, cardiología, neumología, dermatología, etc.)
Uso de expertos en Cutis Laxa</a:t>
            </a:r>
            <a:endParaRPr lang="en-GB" sz="1600" dirty="0"/>
          </a:p>
        </p:txBody>
      </p:sp>
      <p:sp>
        <p:nvSpPr>
          <p:cNvPr id="7" name="Text Placeholder 8">
            <a:extLst>
              <a:ext uri="{FF2B5EF4-FFF2-40B4-BE49-F238E27FC236}">
                <a16:creationId xmlns:a16="http://schemas.microsoft.com/office/drawing/2014/main" id="{B27F65AD-1B04-4EC9-C977-6B55F8737AE1}"/>
              </a:ext>
            </a:extLst>
          </p:cNvPr>
          <p:cNvSpPr txBox="1">
            <a:spLocks/>
          </p:cNvSpPr>
          <p:nvPr/>
        </p:nvSpPr>
        <p:spPr>
          <a:xfrm>
            <a:off x="439028" y="3682080"/>
            <a:ext cx="5057224" cy="2697708"/>
          </a:xfrm>
          <a:prstGeom prst="rect">
            <a:avLst/>
          </a:prstGeom>
        </p:spPr>
        <p:txBody>
          <a:bodyPr lIns="0" tIns="0" rIns="0" bIns="0">
            <a:normAutofit fontScale="4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3400" dirty="0" err="1">
                <a:solidFill>
                  <a:srgbClr val="58B6C0"/>
                </a:solidFill>
              </a:rPr>
              <a:t>Necesidades</a:t>
            </a:r>
            <a:r>
              <a:rPr lang="en-GB" sz="3400" dirty="0">
                <a:solidFill>
                  <a:srgbClr val="58B6C0"/>
                </a:solidFill>
              </a:rPr>
              <a:t> del </a:t>
            </a:r>
            <a:r>
              <a:rPr lang="en-GB" sz="3400" dirty="0" err="1">
                <a:solidFill>
                  <a:srgbClr val="58B6C0"/>
                </a:solidFill>
              </a:rPr>
              <a:t>paciente</a:t>
            </a:r>
            <a:endParaRPr lang="en-GB" sz="3400" dirty="0">
              <a:solidFill>
                <a:srgbClr val="58B6C0"/>
              </a:solidFill>
            </a:endParaRPr>
          </a:p>
          <a:p>
            <a:pPr>
              <a:lnSpc>
                <a:spcPct val="110000"/>
              </a:lnSpc>
              <a:spcBef>
                <a:spcPts val="600"/>
              </a:spcBef>
              <a:spcAft>
                <a:spcPts val="600"/>
              </a:spcAft>
            </a:pPr>
            <a:r>
              <a:rPr lang="es-ES" sz="3400" dirty="0"/>
              <a:t>Acceso a expertos dentro y/o fuera del país de nacimiento
Información amigable para el paciente y en lenguaje sencillo
Teniendo en cuenta a toda la familia (padres y hermanos)
Apoyo psicológico</a:t>
            </a:r>
            <a:endParaRPr lang="en-GB" sz="3400" dirty="0"/>
          </a:p>
          <a:p>
            <a:pPr>
              <a:spcBef>
                <a:spcPts val="0"/>
              </a:spcBef>
              <a:spcAft>
                <a:spcPts val="600"/>
              </a:spcAft>
            </a:pPr>
            <a:endParaRPr lang="en-GB" sz="1600" dirty="0"/>
          </a:p>
          <a:p>
            <a:pPr>
              <a:spcBef>
                <a:spcPts val="0"/>
              </a:spcBef>
              <a:spcAft>
                <a:spcPts val="600"/>
              </a:spcAft>
            </a:pPr>
            <a:endParaRPr lang="en-GB" sz="1600" dirty="0"/>
          </a:p>
        </p:txBody>
      </p:sp>
      <p:sp>
        <p:nvSpPr>
          <p:cNvPr id="8" name="Text Placeholder 9">
            <a:extLst>
              <a:ext uri="{FF2B5EF4-FFF2-40B4-BE49-F238E27FC236}">
                <a16:creationId xmlns:a16="http://schemas.microsoft.com/office/drawing/2014/main" id="{58D75AF5-C5F6-06D4-CED0-6933F4E6D352}"/>
              </a:ext>
            </a:extLst>
          </p:cNvPr>
          <p:cNvSpPr txBox="1">
            <a:spLocks/>
          </p:cNvSpPr>
          <p:nvPr/>
        </p:nvSpPr>
        <p:spPr>
          <a:xfrm>
            <a:off x="6231960" y="3682080"/>
            <a:ext cx="5354280" cy="2152706"/>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err="1">
                <a:solidFill>
                  <a:srgbClr val="00B0F0"/>
                </a:solidFill>
              </a:rPr>
              <a:t>Ubicación</a:t>
            </a:r>
            <a:r>
              <a:rPr lang="en-GB" sz="1600" dirty="0">
                <a:solidFill>
                  <a:srgbClr val="00B0F0"/>
                </a:solidFill>
              </a:rPr>
              <a:t> y </a:t>
            </a:r>
            <a:r>
              <a:rPr lang="en-GB" sz="1600" dirty="0" err="1">
                <a:solidFill>
                  <a:srgbClr val="00B0F0"/>
                </a:solidFill>
              </a:rPr>
              <a:t>soporte</a:t>
            </a:r>
            <a:r>
              <a:rPr lang="en-GB" sz="1600" dirty="0">
                <a:solidFill>
                  <a:srgbClr val="00B0F0"/>
                </a:solidFill>
              </a:rPr>
              <a:t> ideal</a:t>
            </a:r>
          </a:p>
          <a:p>
            <a:pPr marL="0" indent="0">
              <a:spcBef>
                <a:spcPts val="0"/>
              </a:spcBef>
              <a:spcAft>
                <a:spcPts val="600"/>
              </a:spcAft>
              <a:buNone/>
            </a:pPr>
            <a:endParaRPr lang="en-GB" sz="1600" dirty="0">
              <a:solidFill>
                <a:srgbClr val="00B0F0"/>
              </a:solidFill>
            </a:endParaRPr>
          </a:p>
          <a:p>
            <a:pPr>
              <a:spcBef>
                <a:spcPts val="600"/>
              </a:spcBef>
              <a:spcAft>
                <a:spcPts val="600"/>
              </a:spcAft>
            </a:pPr>
            <a:r>
              <a:rPr lang="es-ES" sz="1600" dirty="0"/>
              <a:t>Prueba prenatal en caso de antecedentes familiares
Facilitar el diagnóstico clínico: formación de médicos generales, especialistas y otros profesionales sanitarios en la identificación de síntomas
Apoyo entre iguales (organización de pacientes)</a:t>
            </a:r>
            <a:endParaRPr lang="en-GB" sz="1600" dirty="0"/>
          </a:p>
        </p:txBody>
      </p:sp>
    </p:spTree>
    <p:extLst>
      <p:ext uri="{BB962C8B-B14F-4D97-AF65-F5344CB8AC3E}">
        <p14:creationId xmlns:p14="http://schemas.microsoft.com/office/powerpoint/2010/main" val="22233330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7D1F358-F041-B7DF-0F48-1926682BB88A}"/>
              </a:ext>
            </a:extLst>
          </p:cNvPr>
          <p:cNvSpPr>
            <a:spLocks noGrp="1"/>
          </p:cNvSpPr>
          <p:nvPr>
            <p:ph type="title" idx="10"/>
          </p:nvPr>
        </p:nvSpPr>
        <p:spPr/>
        <p:txBody>
          <a:bodyPr/>
          <a:lstStyle/>
          <a:p>
            <a:r>
              <a:rPr lang="en-GB" dirty="0" err="1"/>
              <a:t>Diagnóstico</a:t>
            </a:r>
            <a:endParaRPr lang="en-GB" dirty="0"/>
          </a:p>
        </p:txBody>
      </p:sp>
      <p:sp>
        <p:nvSpPr>
          <p:cNvPr id="16" name="Text Placeholder 6">
            <a:extLst>
              <a:ext uri="{FF2B5EF4-FFF2-40B4-BE49-F238E27FC236}">
                <a16:creationId xmlns:a16="http://schemas.microsoft.com/office/drawing/2014/main" id="{58C6F4D0-7074-3CEB-BA02-98120AE2A866}"/>
              </a:ext>
            </a:extLst>
          </p:cNvPr>
          <p:cNvSpPr>
            <a:spLocks noGrp="1"/>
          </p:cNvSpPr>
          <p:nvPr>
            <p:ph type="body"/>
          </p:nvPr>
        </p:nvSpPr>
        <p:spPr>
          <a:xfrm>
            <a:off x="609480" y="1348654"/>
            <a:ext cx="4619343" cy="1922580"/>
          </a:xfrm>
        </p:spPr>
        <p:txBody>
          <a:bodyPr>
            <a:normAutofit/>
          </a:bodyPr>
          <a:lstStyle/>
          <a:p>
            <a:pPr marL="0" indent="0">
              <a:spcBef>
                <a:spcPts val="0"/>
              </a:spcBef>
              <a:spcAft>
                <a:spcPts val="600"/>
              </a:spcAft>
              <a:buNone/>
            </a:pPr>
            <a:r>
              <a:rPr lang="en-GB" sz="1600" dirty="0">
                <a:solidFill>
                  <a:srgbClr val="7A8C8E"/>
                </a:solidFill>
              </a:rPr>
              <a:t>Presentación </a:t>
            </a:r>
            <a:r>
              <a:rPr lang="en-GB" sz="1600" dirty="0" err="1">
                <a:solidFill>
                  <a:srgbClr val="7A8C8E"/>
                </a:solidFill>
              </a:rPr>
              <a:t>clínica</a:t>
            </a:r>
            <a:endParaRPr lang="en-GB" sz="1600" dirty="0">
              <a:solidFill>
                <a:srgbClr val="7A8C8E"/>
              </a:solidFill>
            </a:endParaRPr>
          </a:p>
          <a:p>
            <a:pPr marL="0" indent="0">
              <a:spcBef>
                <a:spcPts val="0"/>
              </a:spcBef>
              <a:spcAft>
                <a:spcPts val="600"/>
              </a:spcAft>
              <a:buNone/>
            </a:pPr>
            <a:endParaRPr lang="en-GB" sz="1600" dirty="0">
              <a:solidFill>
                <a:srgbClr val="7A8C8E"/>
              </a:solidFill>
            </a:endParaRPr>
          </a:p>
          <a:p>
            <a:pPr>
              <a:spcBef>
                <a:spcPts val="0"/>
              </a:spcBef>
              <a:spcAft>
                <a:spcPts val="600"/>
              </a:spcAft>
            </a:pPr>
            <a:r>
              <a:rPr lang="es-ES" sz="1600" dirty="0"/>
              <a:t>Desde el nacimiento, piel arrugada y flácida asociada a síntomas respiratorios, cardiovasculares y gastrointestinales</a:t>
            </a:r>
            <a:endParaRPr lang="en-GB" sz="1600" dirty="0"/>
          </a:p>
        </p:txBody>
      </p:sp>
      <p:sp>
        <p:nvSpPr>
          <p:cNvPr id="17" name="Text Placeholder 7">
            <a:extLst>
              <a:ext uri="{FF2B5EF4-FFF2-40B4-BE49-F238E27FC236}">
                <a16:creationId xmlns:a16="http://schemas.microsoft.com/office/drawing/2014/main" id="{76BEA7E5-6BAE-D3D7-F2E3-5ADA88955CE5}"/>
              </a:ext>
            </a:extLst>
          </p:cNvPr>
          <p:cNvSpPr txBox="1">
            <a:spLocks/>
          </p:cNvSpPr>
          <p:nvPr/>
        </p:nvSpPr>
        <p:spPr>
          <a:xfrm>
            <a:off x="6231960" y="1348654"/>
            <a:ext cx="5354280" cy="1827266"/>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err="1">
                <a:solidFill>
                  <a:srgbClr val="75BDA7"/>
                </a:solidFill>
              </a:rPr>
              <a:t>Acciones</a:t>
            </a:r>
            <a:r>
              <a:rPr lang="en-GB" sz="1600" dirty="0">
                <a:solidFill>
                  <a:srgbClr val="75BDA7"/>
                </a:solidFill>
              </a:rPr>
              <a:t> </a:t>
            </a:r>
            <a:r>
              <a:rPr lang="en-GB" sz="1600" dirty="0" err="1">
                <a:solidFill>
                  <a:srgbClr val="75BDA7"/>
                </a:solidFill>
              </a:rPr>
              <a:t>necesarias</a:t>
            </a:r>
            <a:endParaRPr lang="en-GB" sz="1600" dirty="0">
              <a:solidFill>
                <a:srgbClr val="75BDA7"/>
              </a:solidFill>
            </a:endParaRPr>
          </a:p>
          <a:p>
            <a:pPr marL="0" indent="0">
              <a:spcBef>
                <a:spcPts val="0"/>
              </a:spcBef>
              <a:spcAft>
                <a:spcPts val="600"/>
              </a:spcAft>
              <a:buNone/>
            </a:pPr>
            <a:endParaRPr lang="en-GB" sz="1600" dirty="0">
              <a:solidFill>
                <a:srgbClr val="75BDA7"/>
              </a:solidFill>
            </a:endParaRPr>
          </a:p>
          <a:p>
            <a:pPr>
              <a:spcBef>
                <a:spcPts val="0"/>
              </a:spcBef>
              <a:spcAft>
                <a:spcPts val="600"/>
              </a:spcAft>
            </a:pPr>
            <a:r>
              <a:rPr lang="en-GB" sz="1600" dirty="0" err="1"/>
              <a:t>Establecimiento</a:t>
            </a:r>
            <a:r>
              <a:rPr lang="en-GB" sz="1600" dirty="0"/>
              <a:t> de </a:t>
            </a:r>
            <a:r>
              <a:rPr lang="en-GB" sz="1600" dirty="0" err="1"/>
              <a:t>una</a:t>
            </a:r>
            <a:r>
              <a:rPr lang="en-GB" sz="1600" dirty="0"/>
              <a:t> consulta </a:t>
            </a:r>
            <a:r>
              <a:rPr lang="en-GB" sz="1600" dirty="0" err="1"/>
              <a:t>multidisciplinar</a:t>
            </a:r>
            <a:r>
              <a:rPr lang="en-GB" sz="1600" dirty="0"/>
              <a:t>
</a:t>
            </a:r>
            <a:r>
              <a:rPr lang="en-GB" sz="1600" dirty="0" err="1"/>
              <a:t>Diagnóstico</a:t>
            </a:r>
            <a:r>
              <a:rPr lang="en-GB" sz="1600" dirty="0"/>
              <a:t> </a:t>
            </a:r>
            <a:r>
              <a:rPr lang="en-GB" sz="1600" dirty="0" err="1"/>
              <a:t>clínico</a:t>
            </a:r>
            <a:r>
              <a:rPr lang="en-GB" sz="1600" dirty="0"/>
              <a:t> </a:t>
            </a:r>
            <a:r>
              <a:rPr lang="en-GB" sz="1600" dirty="0" err="1"/>
              <a:t>confirmado</a:t>
            </a:r>
            <a:r>
              <a:rPr lang="en-GB" sz="1600" dirty="0"/>
              <a:t> </a:t>
            </a:r>
            <a:r>
              <a:rPr lang="en-GB" sz="1600" dirty="0" err="1"/>
              <a:t>mediante</a:t>
            </a:r>
            <a:r>
              <a:rPr lang="en-GB" sz="1600" dirty="0"/>
              <a:t> </a:t>
            </a:r>
            <a:r>
              <a:rPr lang="en-GB" sz="1600" dirty="0" err="1"/>
              <a:t>biopsia</a:t>
            </a:r>
            <a:r>
              <a:rPr lang="en-GB" sz="1600" dirty="0"/>
              <a:t> y </a:t>
            </a:r>
            <a:r>
              <a:rPr lang="en-GB" sz="1600" dirty="0" err="1"/>
              <a:t>diagnóstico</a:t>
            </a:r>
            <a:r>
              <a:rPr lang="en-GB" sz="1600" dirty="0"/>
              <a:t> molecular para </a:t>
            </a:r>
            <a:r>
              <a:rPr lang="en-GB" sz="1600" dirty="0" err="1"/>
              <a:t>definir</a:t>
            </a:r>
            <a:r>
              <a:rPr lang="en-GB" sz="1600" dirty="0"/>
              <a:t> </a:t>
            </a:r>
            <a:r>
              <a:rPr lang="en-GB" sz="1600" dirty="0" err="1"/>
              <a:t>el</a:t>
            </a:r>
            <a:r>
              <a:rPr lang="en-GB" sz="1600" dirty="0"/>
              <a:t> </a:t>
            </a:r>
            <a:r>
              <a:rPr lang="en-GB" sz="1600" dirty="0" err="1"/>
              <a:t>tipo</a:t>
            </a:r>
            <a:r>
              <a:rPr lang="en-GB" sz="1600" dirty="0"/>
              <a:t> </a:t>
            </a:r>
            <a:r>
              <a:rPr lang="en-GB" sz="1600" dirty="0" err="1"/>
              <a:t>preciso</a:t>
            </a:r>
            <a:r>
              <a:rPr lang="en-GB" sz="1600" dirty="0"/>
              <a:t> de CL</a:t>
            </a:r>
          </a:p>
          <a:p>
            <a:pPr>
              <a:spcBef>
                <a:spcPts val="0"/>
              </a:spcBef>
              <a:spcAft>
                <a:spcPts val="600"/>
              </a:spcAft>
            </a:pPr>
            <a:endParaRPr lang="en-GB" sz="1600" dirty="0"/>
          </a:p>
          <a:p>
            <a:pPr>
              <a:spcBef>
                <a:spcPts val="0"/>
              </a:spcBef>
              <a:spcAft>
                <a:spcPts val="600"/>
              </a:spcAft>
            </a:pPr>
            <a:endParaRPr lang="en-GB" sz="1600" dirty="0"/>
          </a:p>
        </p:txBody>
      </p:sp>
      <p:sp>
        <p:nvSpPr>
          <p:cNvPr id="18" name="Text Placeholder 8">
            <a:extLst>
              <a:ext uri="{FF2B5EF4-FFF2-40B4-BE49-F238E27FC236}">
                <a16:creationId xmlns:a16="http://schemas.microsoft.com/office/drawing/2014/main" id="{BCBBB4A3-A7FE-DA3A-8867-1F79D5C8AD76}"/>
              </a:ext>
            </a:extLst>
          </p:cNvPr>
          <p:cNvSpPr txBox="1">
            <a:spLocks/>
          </p:cNvSpPr>
          <p:nvPr/>
        </p:nvSpPr>
        <p:spPr>
          <a:xfrm>
            <a:off x="605761" y="3282834"/>
            <a:ext cx="5354280" cy="2834629"/>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err="1">
                <a:solidFill>
                  <a:srgbClr val="58B6C0"/>
                </a:solidFill>
              </a:rPr>
              <a:t>Necesidades</a:t>
            </a:r>
            <a:r>
              <a:rPr lang="en-GB" sz="1600" dirty="0">
                <a:solidFill>
                  <a:srgbClr val="58B6C0"/>
                </a:solidFill>
              </a:rPr>
              <a:t> del </a:t>
            </a:r>
            <a:r>
              <a:rPr lang="en-GB" sz="1600" dirty="0" err="1">
                <a:solidFill>
                  <a:srgbClr val="58B6C0"/>
                </a:solidFill>
              </a:rPr>
              <a:t>paciente</a:t>
            </a:r>
            <a:endParaRPr lang="en-GB" sz="1600" dirty="0">
              <a:solidFill>
                <a:srgbClr val="58B6C0"/>
              </a:solidFill>
            </a:endParaRPr>
          </a:p>
          <a:p>
            <a:pPr marL="0" indent="0">
              <a:spcBef>
                <a:spcPts val="0"/>
              </a:spcBef>
              <a:spcAft>
                <a:spcPts val="600"/>
              </a:spcAft>
              <a:buNone/>
            </a:pPr>
            <a:endParaRPr lang="en-GB" sz="1600" dirty="0">
              <a:solidFill>
                <a:srgbClr val="58B6C0"/>
              </a:solidFill>
            </a:endParaRPr>
          </a:p>
          <a:p>
            <a:pPr>
              <a:spcBef>
                <a:spcPts val="0"/>
              </a:spcBef>
              <a:spcAft>
                <a:spcPts val="600"/>
              </a:spcAft>
            </a:pPr>
            <a:r>
              <a:rPr lang="es-ES" sz="1600" dirty="0"/>
              <a:t>Anuncio del diagnóstico seguido de atención psicológica
Que te escuchen, se entiendan y que se tenga en cuenta tu opinión
Ten respuestas fiables a tus preguntas
Apoyo psicológico para padres y hermanos
Atención médica y social rápida</a:t>
            </a:r>
            <a:endParaRPr lang="fr-FR" sz="1600" noProof="0" dirty="0"/>
          </a:p>
        </p:txBody>
      </p:sp>
      <p:sp>
        <p:nvSpPr>
          <p:cNvPr id="19" name="Text Placeholder 9">
            <a:extLst>
              <a:ext uri="{FF2B5EF4-FFF2-40B4-BE49-F238E27FC236}">
                <a16:creationId xmlns:a16="http://schemas.microsoft.com/office/drawing/2014/main" id="{6854541E-AC22-129A-8EB1-C597F7B7B9EF}"/>
              </a:ext>
            </a:extLst>
          </p:cNvPr>
          <p:cNvSpPr txBox="1">
            <a:spLocks/>
          </p:cNvSpPr>
          <p:nvPr/>
        </p:nvSpPr>
        <p:spPr>
          <a:xfrm>
            <a:off x="6334991" y="3271233"/>
            <a:ext cx="5354280" cy="3273567"/>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err="1">
                <a:solidFill>
                  <a:srgbClr val="00B0F0"/>
                </a:solidFill>
              </a:rPr>
              <a:t>Ubicación</a:t>
            </a:r>
            <a:r>
              <a:rPr lang="en-GB" sz="1600" dirty="0">
                <a:solidFill>
                  <a:srgbClr val="00B0F0"/>
                </a:solidFill>
              </a:rPr>
              <a:t> y </a:t>
            </a:r>
            <a:r>
              <a:rPr lang="en-GB" sz="1600" dirty="0" err="1">
                <a:solidFill>
                  <a:srgbClr val="00B0F0"/>
                </a:solidFill>
              </a:rPr>
              <a:t>soporte</a:t>
            </a:r>
            <a:r>
              <a:rPr lang="en-GB" sz="1600" dirty="0">
                <a:solidFill>
                  <a:srgbClr val="00B0F0"/>
                </a:solidFill>
              </a:rPr>
              <a:t> ideal</a:t>
            </a:r>
          </a:p>
          <a:p>
            <a:pPr marL="0" indent="0">
              <a:spcBef>
                <a:spcPts val="0"/>
              </a:spcBef>
              <a:spcAft>
                <a:spcPts val="600"/>
              </a:spcAft>
              <a:buNone/>
            </a:pPr>
            <a:endParaRPr lang="en-GB" sz="1600" dirty="0">
              <a:solidFill>
                <a:srgbClr val="00B0F0"/>
              </a:solidFill>
            </a:endParaRPr>
          </a:p>
          <a:p>
            <a:pPr>
              <a:spcBef>
                <a:spcPts val="0"/>
              </a:spcBef>
              <a:spcAft>
                <a:spcPts val="600"/>
              </a:spcAft>
            </a:pPr>
            <a:r>
              <a:rPr lang="es-ES" sz="1600" dirty="0"/>
              <a:t>Determinación rápida del tipo exacto de cutis laxa para una evaluación rápida de posibles comorbilidades
Información y anuncio del diagnóstico hecho en un lenguaje claro, comprensible y atento,
Todas las preguntas de los pacientes o padres son escuchadas y respondidas
Implementación inmediata de la atención (médica, psicológica y médico-social)
Apoyo entre iguales (organización de pacientes)</a:t>
            </a:r>
            <a:endParaRPr lang="fr-FR" sz="1600" noProof="0" dirty="0"/>
          </a:p>
        </p:txBody>
      </p:sp>
    </p:spTree>
    <p:extLst>
      <p:ext uri="{BB962C8B-B14F-4D97-AF65-F5344CB8AC3E}">
        <p14:creationId xmlns:p14="http://schemas.microsoft.com/office/powerpoint/2010/main" val="27863408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7D1F358-F041-B7DF-0F48-1926682BB88A}"/>
              </a:ext>
            </a:extLst>
          </p:cNvPr>
          <p:cNvSpPr>
            <a:spLocks noGrp="1"/>
          </p:cNvSpPr>
          <p:nvPr>
            <p:ph type="title" idx="10"/>
          </p:nvPr>
        </p:nvSpPr>
        <p:spPr/>
        <p:txBody>
          <a:bodyPr/>
          <a:lstStyle/>
          <a:p>
            <a:r>
              <a:rPr lang="en-GB" dirty="0" err="1"/>
              <a:t>Comorbilidades</a:t>
            </a:r>
            <a:endParaRPr lang="en-GB" dirty="0"/>
          </a:p>
        </p:txBody>
      </p:sp>
      <p:sp>
        <p:nvSpPr>
          <p:cNvPr id="4" name="Text Placeholder 6">
            <a:extLst>
              <a:ext uri="{FF2B5EF4-FFF2-40B4-BE49-F238E27FC236}">
                <a16:creationId xmlns:a16="http://schemas.microsoft.com/office/drawing/2014/main" id="{6990AC7B-0D60-DC65-2FAD-7F4F379CFF58}"/>
              </a:ext>
            </a:extLst>
          </p:cNvPr>
          <p:cNvSpPr>
            <a:spLocks noGrp="1"/>
          </p:cNvSpPr>
          <p:nvPr>
            <p:ph type="body"/>
          </p:nvPr>
        </p:nvSpPr>
        <p:spPr>
          <a:xfrm>
            <a:off x="605760" y="1083981"/>
            <a:ext cx="5354280" cy="2152706"/>
          </a:xfrm>
        </p:spPr>
        <p:txBody>
          <a:bodyPr>
            <a:normAutofit fontScale="92500" lnSpcReduction="10000"/>
          </a:bodyPr>
          <a:lstStyle/>
          <a:p>
            <a:pPr marL="0" indent="0">
              <a:spcBef>
                <a:spcPts val="0"/>
              </a:spcBef>
              <a:spcAft>
                <a:spcPts val="600"/>
              </a:spcAft>
              <a:buNone/>
            </a:pPr>
            <a:r>
              <a:rPr lang="en-GB" sz="1700" dirty="0">
                <a:solidFill>
                  <a:srgbClr val="7A8C8E"/>
                </a:solidFill>
              </a:rPr>
              <a:t>Presentación </a:t>
            </a:r>
            <a:r>
              <a:rPr lang="en-GB" sz="1700" dirty="0" err="1">
                <a:solidFill>
                  <a:srgbClr val="7A8C8E"/>
                </a:solidFill>
              </a:rPr>
              <a:t>clínica</a:t>
            </a:r>
            <a:r>
              <a:rPr lang="fr-FR" sz="1800" dirty="0"/>
              <a:t> </a:t>
            </a:r>
          </a:p>
          <a:p>
            <a:pPr>
              <a:spcBef>
                <a:spcPts val="0"/>
              </a:spcBef>
              <a:spcAft>
                <a:spcPts val="600"/>
              </a:spcAft>
            </a:pPr>
            <a:r>
              <a:rPr lang="fr-FR" sz="1800" dirty="0" err="1"/>
              <a:t>Cardiología</a:t>
            </a:r>
            <a:r>
              <a:rPr lang="fr-FR" sz="1800" dirty="0"/>
              <a:t> (</a:t>
            </a:r>
            <a:r>
              <a:rPr lang="fr-FR" sz="1800" dirty="0" err="1"/>
              <a:t>aneurismas</a:t>
            </a:r>
            <a:r>
              <a:rPr lang="fr-FR" sz="1800" dirty="0"/>
              <a:t>, </a:t>
            </a:r>
            <a:r>
              <a:rPr lang="fr-FR" sz="1800" dirty="0" err="1"/>
              <a:t>estenosis</a:t>
            </a:r>
            <a:r>
              <a:rPr lang="fr-FR" sz="1800" dirty="0"/>
              <a:t>, </a:t>
            </a:r>
            <a:r>
              <a:rPr lang="fr-FR" sz="1800" dirty="0" err="1"/>
              <a:t>válvula</a:t>
            </a:r>
            <a:r>
              <a:rPr lang="fr-FR" sz="1800" dirty="0"/>
              <a:t> </a:t>
            </a:r>
            <a:r>
              <a:rPr lang="fr-FR" sz="1800" dirty="0" err="1"/>
              <a:t>aórtica</a:t>
            </a:r>
            <a:r>
              <a:rPr lang="fr-FR" sz="1800" dirty="0"/>
              <a:t> </a:t>
            </a:r>
            <a:r>
              <a:rPr lang="fr-FR" sz="1800" dirty="0" err="1"/>
              <a:t>bicúspide</a:t>
            </a:r>
            <a:r>
              <a:rPr lang="fr-FR" sz="1800" dirty="0"/>
              <a:t>)
 </a:t>
            </a:r>
            <a:r>
              <a:rPr lang="fr-FR" sz="1800" dirty="0" err="1"/>
              <a:t>Pulmonar</a:t>
            </a:r>
            <a:r>
              <a:rPr lang="fr-FR" sz="1800" dirty="0"/>
              <a:t> (</a:t>
            </a:r>
            <a:r>
              <a:rPr lang="fr-FR" sz="1800" dirty="0" err="1"/>
              <a:t>enfisema</a:t>
            </a:r>
            <a:r>
              <a:rPr lang="fr-FR" sz="1800" dirty="0"/>
              <a:t>)
 Gastrointestinal (</a:t>
            </a:r>
            <a:r>
              <a:rPr lang="fr-FR" sz="1800" dirty="0" err="1"/>
              <a:t>hernias</a:t>
            </a:r>
            <a:r>
              <a:rPr lang="fr-FR" sz="1800" dirty="0"/>
              <a:t> inguinales/</a:t>
            </a:r>
            <a:r>
              <a:rPr lang="fr-FR" sz="1800" dirty="0" err="1"/>
              <a:t>diafragmáticas</a:t>
            </a:r>
            <a:r>
              <a:rPr lang="fr-FR" sz="1800" dirty="0"/>
              <a:t>, </a:t>
            </a:r>
            <a:r>
              <a:rPr lang="fr-FR" sz="1800" dirty="0" err="1"/>
              <a:t>divertículos</a:t>
            </a:r>
            <a:r>
              <a:rPr lang="fr-FR" sz="1800" dirty="0"/>
              <a:t>, </a:t>
            </a:r>
            <a:r>
              <a:rPr lang="fr-FR" sz="1800" dirty="0" err="1"/>
              <a:t>reflujo</a:t>
            </a:r>
            <a:r>
              <a:rPr lang="fr-FR" sz="1800" dirty="0"/>
              <a:t> </a:t>
            </a:r>
            <a:r>
              <a:rPr lang="fr-FR" sz="1800" dirty="0" err="1"/>
              <a:t>gástrico</a:t>
            </a:r>
            <a:r>
              <a:rPr lang="fr-FR" sz="1800" dirty="0"/>
              <a:t>).
 </a:t>
            </a:r>
            <a:r>
              <a:rPr lang="fr-FR" sz="1800" dirty="0" err="1"/>
              <a:t>Genitourinario</a:t>
            </a:r>
            <a:r>
              <a:rPr lang="fr-FR" sz="1800" dirty="0"/>
              <a:t> (</a:t>
            </a:r>
            <a:r>
              <a:rPr lang="fr-FR" sz="1800" dirty="0" err="1"/>
              <a:t>divertículos</a:t>
            </a:r>
            <a:r>
              <a:rPr lang="fr-FR" sz="1800" dirty="0"/>
              <a:t>)
 </a:t>
            </a:r>
            <a:r>
              <a:rPr lang="fr-FR" sz="1800" dirty="0" err="1"/>
              <a:t>Dolor</a:t>
            </a:r>
            <a:r>
              <a:rPr lang="fr-FR" sz="1800" dirty="0"/>
              <a:t> </a:t>
            </a:r>
            <a:r>
              <a:rPr lang="fr-FR" sz="1800" dirty="0" err="1"/>
              <a:t>articular</a:t>
            </a:r>
            <a:endParaRPr lang="fr-FR" sz="1800" dirty="0"/>
          </a:p>
        </p:txBody>
      </p:sp>
      <p:sp>
        <p:nvSpPr>
          <p:cNvPr id="6" name="Text Placeholder 7">
            <a:extLst>
              <a:ext uri="{FF2B5EF4-FFF2-40B4-BE49-F238E27FC236}">
                <a16:creationId xmlns:a16="http://schemas.microsoft.com/office/drawing/2014/main" id="{988546BD-0E6A-0C89-2C47-ABEB9990C55C}"/>
              </a:ext>
            </a:extLst>
          </p:cNvPr>
          <p:cNvSpPr txBox="1">
            <a:spLocks/>
          </p:cNvSpPr>
          <p:nvPr/>
        </p:nvSpPr>
        <p:spPr>
          <a:xfrm>
            <a:off x="6231960" y="1187018"/>
            <a:ext cx="5354280" cy="2152706"/>
          </a:xfrm>
          <a:prstGeom prst="rect">
            <a:avLst/>
          </a:prstGeom>
        </p:spPr>
        <p:txBody>
          <a:bodyPr lIns="0" tIns="0" rIns="0" bIns="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err="1">
                <a:solidFill>
                  <a:srgbClr val="75BDA7"/>
                </a:solidFill>
              </a:rPr>
              <a:t>Acciones</a:t>
            </a:r>
            <a:r>
              <a:rPr lang="en-GB" sz="1600" dirty="0">
                <a:solidFill>
                  <a:srgbClr val="75BDA7"/>
                </a:solidFill>
              </a:rPr>
              <a:t> </a:t>
            </a:r>
            <a:r>
              <a:rPr lang="en-GB" sz="1600" dirty="0" err="1">
                <a:solidFill>
                  <a:srgbClr val="75BDA7"/>
                </a:solidFill>
              </a:rPr>
              <a:t>necesarias</a:t>
            </a:r>
            <a:endParaRPr lang="en-GB" sz="1600" dirty="0">
              <a:solidFill>
                <a:srgbClr val="75BDA7"/>
              </a:solidFill>
            </a:endParaRPr>
          </a:p>
          <a:p>
            <a:pPr>
              <a:spcBef>
                <a:spcPts val="0"/>
              </a:spcBef>
              <a:spcAft>
                <a:spcPts val="600"/>
              </a:spcAft>
            </a:pPr>
            <a:r>
              <a:rPr lang="es-ES" sz="1600" dirty="0" err="1"/>
              <a:t>Recheo</a:t>
            </a:r>
            <a:r>
              <a:rPr lang="es-ES" sz="1600" dirty="0"/>
              <a:t> interno completo
Pruebas pulmonares, radiología y/o tomografía computarizada
Resonancia magnética cardiovascular 
Escaneo del sistema digestivo
Escaneo del sistema genitourinario
Evaluación del nivel de dolor articular</a:t>
            </a:r>
            <a:endParaRPr lang="en-GB" sz="1600" dirty="0"/>
          </a:p>
          <a:p>
            <a:pPr>
              <a:spcBef>
                <a:spcPts val="0"/>
              </a:spcBef>
              <a:spcAft>
                <a:spcPts val="600"/>
              </a:spcAft>
            </a:pPr>
            <a:endParaRPr lang="en-GB" sz="1600" dirty="0"/>
          </a:p>
        </p:txBody>
      </p:sp>
      <p:sp>
        <p:nvSpPr>
          <p:cNvPr id="7" name="Text Placeholder 8">
            <a:extLst>
              <a:ext uri="{FF2B5EF4-FFF2-40B4-BE49-F238E27FC236}">
                <a16:creationId xmlns:a16="http://schemas.microsoft.com/office/drawing/2014/main" id="{231A5A2D-1E53-7089-E149-15DDD189A7FE}"/>
              </a:ext>
            </a:extLst>
          </p:cNvPr>
          <p:cNvSpPr txBox="1">
            <a:spLocks/>
          </p:cNvSpPr>
          <p:nvPr/>
        </p:nvSpPr>
        <p:spPr>
          <a:xfrm>
            <a:off x="605760" y="3414842"/>
            <a:ext cx="5354280" cy="2689743"/>
          </a:xfrm>
          <a:prstGeom prst="rect">
            <a:avLst/>
          </a:prstGeom>
        </p:spPr>
        <p:txBody>
          <a:bodyPr lIns="0" tIns="0" rIns="0" bIns="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900" dirty="0" err="1">
                <a:solidFill>
                  <a:srgbClr val="58B6C0"/>
                </a:solidFill>
              </a:rPr>
              <a:t>Necesidades</a:t>
            </a:r>
            <a:r>
              <a:rPr lang="en-GB" sz="1900" dirty="0">
                <a:solidFill>
                  <a:srgbClr val="58B6C0"/>
                </a:solidFill>
              </a:rPr>
              <a:t> del </a:t>
            </a:r>
            <a:r>
              <a:rPr lang="en-GB" sz="1900" dirty="0" err="1">
                <a:solidFill>
                  <a:srgbClr val="58B6C0"/>
                </a:solidFill>
              </a:rPr>
              <a:t>paciente</a:t>
            </a:r>
            <a:endParaRPr lang="en-GB" sz="1900" dirty="0">
              <a:solidFill>
                <a:srgbClr val="58B6C0"/>
              </a:solidFill>
            </a:endParaRPr>
          </a:p>
          <a:p>
            <a:pPr>
              <a:spcBef>
                <a:spcPts val="0"/>
              </a:spcBef>
              <a:spcAft>
                <a:spcPts val="600"/>
              </a:spcAft>
            </a:pPr>
            <a:r>
              <a:rPr lang="es-ES" sz="2000" dirty="0"/>
              <a:t>Acompañarse y apoyarse durante la entrega de los resultados de las evaluaciones internas
Busca a los expertos 
Recibe apoyo en el impacto psicológico de las comorbilidades (ansiedades por la muerte)
Estar debidamente informado, en tu lengua materna, sobre las opciones de tratamiento para las comorbilidades
Infórmate sobre las consecuencias de las comorbilidades en la calidad de vida (estilo de vida, práctica deportiva, etc.)</a:t>
            </a:r>
            <a:endParaRPr lang="en-GB" sz="2000" dirty="0"/>
          </a:p>
        </p:txBody>
      </p:sp>
      <p:sp>
        <p:nvSpPr>
          <p:cNvPr id="8" name="Text Placeholder 9">
            <a:extLst>
              <a:ext uri="{FF2B5EF4-FFF2-40B4-BE49-F238E27FC236}">
                <a16:creationId xmlns:a16="http://schemas.microsoft.com/office/drawing/2014/main" id="{61940640-06D5-D89B-9DA3-17981A767302}"/>
              </a:ext>
            </a:extLst>
          </p:cNvPr>
          <p:cNvSpPr txBox="1">
            <a:spLocks/>
          </p:cNvSpPr>
          <p:nvPr/>
        </p:nvSpPr>
        <p:spPr>
          <a:xfrm>
            <a:off x="6231960" y="3414842"/>
            <a:ext cx="5354280" cy="3011358"/>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err="1">
                <a:solidFill>
                  <a:srgbClr val="00B0F0"/>
                </a:solidFill>
              </a:rPr>
              <a:t>Ubicación</a:t>
            </a:r>
            <a:r>
              <a:rPr lang="en-GB" sz="1600" dirty="0">
                <a:solidFill>
                  <a:srgbClr val="00B0F0"/>
                </a:solidFill>
              </a:rPr>
              <a:t> y </a:t>
            </a:r>
            <a:r>
              <a:rPr lang="en-GB" sz="1600" dirty="0" err="1">
                <a:solidFill>
                  <a:srgbClr val="00B0F0"/>
                </a:solidFill>
              </a:rPr>
              <a:t>soporte</a:t>
            </a:r>
            <a:r>
              <a:rPr lang="en-GB" sz="1600" dirty="0">
                <a:solidFill>
                  <a:srgbClr val="00B0F0"/>
                </a:solidFill>
              </a:rPr>
              <a:t> </a:t>
            </a:r>
            <a:r>
              <a:rPr lang="en-GB" sz="1600" dirty="0" err="1">
                <a:solidFill>
                  <a:srgbClr val="00B0F0"/>
                </a:solidFill>
              </a:rPr>
              <a:t>ideales</a:t>
            </a:r>
            <a:endParaRPr lang="en-GB" sz="1600" dirty="0">
              <a:solidFill>
                <a:srgbClr val="00B0F0"/>
              </a:solidFill>
            </a:endParaRPr>
          </a:p>
          <a:p>
            <a:pPr>
              <a:spcBef>
                <a:spcPts val="0"/>
              </a:spcBef>
              <a:spcAft>
                <a:spcPts val="600"/>
              </a:spcAft>
            </a:pPr>
            <a:r>
              <a:rPr lang="es-ES" sz="1600" dirty="0"/>
              <a:t>Acceso a experiencia nacional o internacional 
Recibir toda la información necesaria sobre comorbilidades (consecuencias, posibles tratamientos, impacto en la calidad de vida) en su lengua materna
Apoyo psicológico para el paciente y su familia
Apoyo medico-social para el impacto de las comorbilidades en la calidad de vida
Acceso a actividades deportivas adaptadas</a:t>
            </a:r>
            <a:endParaRPr lang="en-GB" sz="1600" dirty="0"/>
          </a:p>
          <a:p>
            <a:pPr>
              <a:spcBef>
                <a:spcPts val="0"/>
              </a:spcBef>
              <a:spcAft>
                <a:spcPts val="600"/>
              </a:spcAft>
            </a:pPr>
            <a:endParaRPr lang="en-GB" sz="1600" dirty="0"/>
          </a:p>
          <a:p>
            <a:pPr>
              <a:spcBef>
                <a:spcPts val="0"/>
              </a:spcBef>
              <a:spcAft>
                <a:spcPts val="600"/>
              </a:spcAft>
            </a:pPr>
            <a:endParaRPr lang="en-GB" sz="1600" dirty="0"/>
          </a:p>
        </p:txBody>
      </p:sp>
    </p:spTree>
    <p:extLst>
      <p:ext uri="{BB962C8B-B14F-4D97-AF65-F5344CB8AC3E}">
        <p14:creationId xmlns:p14="http://schemas.microsoft.com/office/powerpoint/2010/main" val="33734991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7D1F358-F041-B7DF-0F48-1926682BB88A}"/>
              </a:ext>
            </a:extLst>
          </p:cNvPr>
          <p:cNvSpPr>
            <a:spLocks noGrp="1"/>
          </p:cNvSpPr>
          <p:nvPr>
            <p:ph type="title" idx="10"/>
          </p:nvPr>
        </p:nvSpPr>
        <p:spPr>
          <a:xfrm>
            <a:off x="426149" y="313200"/>
            <a:ext cx="9143640" cy="432235"/>
          </a:xfrm>
        </p:spPr>
        <p:txBody>
          <a:bodyPr/>
          <a:lstStyle/>
          <a:p>
            <a:r>
              <a:rPr lang="en-GB" dirty="0" err="1"/>
              <a:t>Tratamiento</a:t>
            </a:r>
            <a:r>
              <a:rPr lang="en-GB" dirty="0"/>
              <a:t>(s)</a:t>
            </a:r>
          </a:p>
        </p:txBody>
      </p:sp>
      <p:sp>
        <p:nvSpPr>
          <p:cNvPr id="4" name="Text Placeholder 6">
            <a:extLst>
              <a:ext uri="{FF2B5EF4-FFF2-40B4-BE49-F238E27FC236}">
                <a16:creationId xmlns:a16="http://schemas.microsoft.com/office/drawing/2014/main" id="{EA6406CD-32F0-28E4-C3F3-A483551D1D3B}"/>
              </a:ext>
            </a:extLst>
          </p:cNvPr>
          <p:cNvSpPr>
            <a:spLocks noGrp="1"/>
          </p:cNvSpPr>
          <p:nvPr>
            <p:ph type="body"/>
          </p:nvPr>
        </p:nvSpPr>
        <p:spPr>
          <a:xfrm>
            <a:off x="609480" y="1348654"/>
            <a:ext cx="5354280" cy="2152706"/>
          </a:xfrm>
        </p:spPr>
        <p:txBody>
          <a:bodyPr>
            <a:normAutofit/>
          </a:bodyPr>
          <a:lstStyle/>
          <a:p>
            <a:pPr marL="0" indent="0">
              <a:spcBef>
                <a:spcPts val="0"/>
              </a:spcBef>
              <a:spcAft>
                <a:spcPts val="600"/>
              </a:spcAft>
              <a:buNone/>
            </a:pPr>
            <a:r>
              <a:rPr lang="en-GB" sz="1600" dirty="0">
                <a:solidFill>
                  <a:srgbClr val="7A8C8E"/>
                </a:solidFill>
              </a:rPr>
              <a:t>Presentación </a:t>
            </a:r>
            <a:r>
              <a:rPr lang="en-GB" sz="1600" dirty="0" err="1">
                <a:solidFill>
                  <a:srgbClr val="7A8C8E"/>
                </a:solidFill>
              </a:rPr>
              <a:t>clínica</a:t>
            </a:r>
            <a:endParaRPr lang="en-GB" sz="1600" dirty="0">
              <a:solidFill>
                <a:srgbClr val="7A8C8E"/>
              </a:solidFill>
            </a:endParaRPr>
          </a:p>
          <a:p>
            <a:pPr marL="0" indent="0">
              <a:spcBef>
                <a:spcPts val="0"/>
              </a:spcBef>
              <a:spcAft>
                <a:spcPts val="600"/>
              </a:spcAft>
              <a:buNone/>
            </a:pPr>
            <a:endParaRPr lang="en-GB" sz="1600" dirty="0">
              <a:solidFill>
                <a:srgbClr val="7A8C8E"/>
              </a:solidFill>
            </a:endParaRPr>
          </a:p>
          <a:p>
            <a:pPr>
              <a:spcBef>
                <a:spcPts val="0"/>
              </a:spcBef>
              <a:spcAft>
                <a:spcPts val="600"/>
              </a:spcAft>
            </a:pPr>
            <a:r>
              <a:rPr lang="en-GB" sz="1600" dirty="0" err="1"/>
              <a:t>Selon</a:t>
            </a:r>
            <a:r>
              <a:rPr lang="en-GB" sz="1600" dirty="0"/>
              <a:t> les </a:t>
            </a:r>
            <a:r>
              <a:rPr lang="en-GB" sz="1600" dirty="0" err="1"/>
              <a:t>comorbidités</a:t>
            </a:r>
            <a:r>
              <a:rPr lang="en-GB" sz="1600" dirty="0"/>
              <a:t> </a:t>
            </a:r>
            <a:r>
              <a:rPr lang="en-GB" sz="1600" dirty="0" err="1"/>
              <a:t>identifiées</a:t>
            </a:r>
            <a:endParaRPr lang="en-GB" sz="1600" dirty="0"/>
          </a:p>
        </p:txBody>
      </p:sp>
      <p:sp>
        <p:nvSpPr>
          <p:cNvPr id="6" name="Text Placeholder 7">
            <a:extLst>
              <a:ext uri="{FF2B5EF4-FFF2-40B4-BE49-F238E27FC236}">
                <a16:creationId xmlns:a16="http://schemas.microsoft.com/office/drawing/2014/main" id="{1F110EA8-8CDC-6247-8BBB-192B350E03CB}"/>
              </a:ext>
            </a:extLst>
          </p:cNvPr>
          <p:cNvSpPr txBox="1">
            <a:spLocks/>
          </p:cNvSpPr>
          <p:nvPr/>
        </p:nvSpPr>
        <p:spPr>
          <a:xfrm>
            <a:off x="5963760" y="1348654"/>
            <a:ext cx="5622480" cy="2013006"/>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err="1">
                <a:solidFill>
                  <a:srgbClr val="75BDA7"/>
                </a:solidFill>
              </a:rPr>
              <a:t>Acciones</a:t>
            </a:r>
            <a:r>
              <a:rPr lang="en-GB" sz="1600" dirty="0">
                <a:solidFill>
                  <a:srgbClr val="75BDA7"/>
                </a:solidFill>
              </a:rPr>
              <a:t> </a:t>
            </a:r>
            <a:r>
              <a:rPr lang="en-GB" sz="1600" dirty="0" err="1">
                <a:solidFill>
                  <a:srgbClr val="75BDA7"/>
                </a:solidFill>
              </a:rPr>
              <a:t>necesarias</a:t>
            </a:r>
            <a:endParaRPr lang="en-GB" sz="1600" dirty="0">
              <a:solidFill>
                <a:srgbClr val="75BDA7"/>
              </a:solidFill>
            </a:endParaRPr>
          </a:p>
          <a:p>
            <a:pPr>
              <a:spcBef>
                <a:spcPts val="0"/>
              </a:spcBef>
              <a:spcAft>
                <a:spcPts val="600"/>
              </a:spcAft>
            </a:pPr>
            <a:r>
              <a:rPr lang="es-ES" sz="1600" dirty="0"/>
              <a:t>Cirugía y/o tratamiento de comorbilidades identificadas según los procedimientos habituales para el tratamiento de estos síntomas cardíacos, respiratorios y gastrointestinales
Tratamientos para arrugas (lifting facial, cirugía reconstructiva)</a:t>
            </a:r>
            <a:endParaRPr lang="en-GB" sz="1600" dirty="0"/>
          </a:p>
        </p:txBody>
      </p:sp>
      <p:sp>
        <p:nvSpPr>
          <p:cNvPr id="7" name="Text Placeholder 8">
            <a:extLst>
              <a:ext uri="{FF2B5EF4-FFF2-40B4-BE49-F238E27FC236}">
                <a16:creationId xmlns:a16="http://schemas.microsoft.com/office/drawing/2014/main" id="{22A54E31-ACB8-1C9C-A688-B49B250D47B5}"/>
              </a:ext>
            </a:extLst>
          </p:cNvPr>
          <p:cNvSpPr txBox="1">
            <a:spLocks/>
          </p:cNvSpPr>
          <p:nvPr/>
        </p:nvSpPr>
        <p:spPr>
          <a:xfrm>
            <a:off x="609480" y="3491580"/>
            <a:ext cx="5354280" cy="2579020"/>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err="1">
                <a:solidFill>
                  <a:srgbClr val="58B6C0"/>
                </a:solidFill>
              </a:rPr>
              <a:t>Necesidades</a:t>
            </a:r>
            <a:r>
              <a:rPr lang="en-GB" sz="1600" dirty="0">
                <a:solidFill>
                  <a:srgbClr val="58B6C0"/>
                </a:solidFill>
              </a:rPr>
              <a:t> del </a:t>
            </a:r>
            <a:r>
              <a:rPr lang="en-GB" sz="1600" dirty="0" err="1">
                <a:solidFill>
                  <a:srgbClr val="58B6C0"/>
                </a:solidFill>
              </a:rPr>
              <a:t>paciente</a:t>
            </a:r>
            <a:endParaRPr lang="en-GB" sz="1600" dirty="0">
              <a:solidFill>
                <a:srgbClr val="58B6C0"/>
              </a:solidFill>
            </a:endParaRPr>
          </a:p>
          <a:p>
            <a:pPr>
              <a:spcBef>
                <a:spcPts val="0"/>
              </a:spcBef>
              <a:spcAft>
                <a:spcPts val="600"/>
              </a:spcAft>
            </a:pPr>
            <a:r>
              <a:rPr lang="es-ES" sz="1600" dirty="0"/>
              <a:t>Ser debidamente derivado a los expertos en CL para cada una de las comorbilidades asociadas
Encuentra cirujanos expertos
Acceso completo a listas de espera para trasplantes
Información sobre opciones y reservas para el tratamiento de arrugas,
Consideración del alivio del dolor</a:t>
            </a:r>
            <a:endParaRPr lang="en-GB" sz="1600" dirty="0"/>
          </a:p>
        </p:txBody>
      </p:sp>
      <p:sp>
        <p:nvSpPr>
          <p:cNvPr id="8" name="Text Placeholder 9">
            <a:extLst>
              <a:ext uri="{FF2B5EF4-FFF2-40B4-BE49-F238E27FC236}">
                <a16:creationId xmlns:a16="http://schemas.microsoft.com/office/drawing/2014/main" id="{48F96A03-FB5F-02B0-55C5-0C9B1E699554}"/>
              </a:ext>
            </a:extLst>
          </p:cNvPr>
          <p:cNvSpPr txBox="1">
            <a:spLocks/>
          </p:cNvSpPr>
          <p:nvPr/>
        </p:nvSpPr>
        <p:spPr>
          <a:xfrm>
            <a:off x="6228242" y="3429000"/>
            <a:ext cx="5354280" cy="2861340"/>
          </a:xfrm>
          <a:prstGeom prst="rect">
            <a:avLst/>
          </a:prstGeom>
        </p:spPr>
        <p:txBody>
          <a:bodyPr lIns="0" tIns="0" rIns="0" bIns="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err="1">
                <a:solidFill>
                  <a:srgbClr val="00B0F0"/>
                </a:solidFill>
              </a:rPr>
              <a:t>Ubicación</a:t>
            </a:r>
            <a:r>
              <a:rPr lang="en-GB" sz="1600" dirty="0">
                <a:solidFill>
                  <a:srgbClr val="00B0F0"/>
                </a:solidFill>
              </a:rPr>
              <a:t> y </a:t>
            </a:r>
            <a:r>
              <a:rPr lang="en-GB" sz="1600" dirty="0" err="1">
                <a:solidFill>
                  <a:srgbClr val="00B0F0"/>
                </a:solidFill>
              </a:rPr>
              <a:t>soporte</a:t>
            </a:r>
            <a:r>
              <a:rPr lang="en-GB" sz="1600" dirty="0">
                <a:solidFill>
                  <a:srgbClr val="00B0F0"/>
                </a:solidFill>
              </a:rPr>
              <a:t> </a:t>
            </a:r>
            <a:r>
              <a:rPr lang="en-GB" sz="1600" dirty="0" err="1">
                <a:solidFill>
                  <a:srgbClr val="00B0F0"/>
                </a:solidFill>
              </a:rPr>
              <a:t>ideales</a:t>
            </a:r>
            <a:endParaRPr lang="en-GB" sz="1600" dirty="0">
              <a:solidFill>
                <a:srgbClr val="00B0F0"/>
              </a:solidFill>
            </a:endParaRPr>
          </a:p>
          <a:p>
            <a:pPr>
              <a:spcBef>
                <a:spcPts val="0"/>
              </a:spcBef>
              <a:spcAft>
                <a:spcPts val="600"/>
              </a:spcAft>
            </a:pPr>
            <a:r>
              <a:rPr lang="es-ES" sz="1600" dirty="0"/>
              <a:t>Mapa internacional de expertos según comorbilidades identificadas
Atención multidisciplinar a lo largo de la vida
Información fiable sobre opciones para la cirugía reconstructiva/reducción de arrugas, así como las consecuencias y resultados a largo plazo
Cobertura financiera de la cirugía reconstructiva
Apoyo psicológico para el paciente y su familia
Compartiendo experiencias con compañeros (asociación con enfermedades)
Vigilancia/seguimiento de comorbilidades</a:t>
            </a:r>
            <a:endParaRPr lang="en-GB" sz="1600" dirty="0"/>
          </a:p>
        </p:txBody>
      </p:sp>
    </p:spTree>
    <p:extLst>
      <p:ext uri="{BB962C8B-B14F-4D97-AF65-F5344CB8AC3E}">
        <p14:creationId xmlns:p14="http://schemas.microsoft.com/office/powerpoint/2010/main" val="8594049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7D1F358-F041-B7DF-0F48-1926682BB88A}"/>
              </a:ext>
            </a:extLst>
          </p:cNvPr>
          <p:cNvSpPr>
            <a:spLocks noGrp="1"/>
          </p:cNvSpPr>
          <p:nvPr>
            <p:ph type="title" idx="10"/>
          </p:nvPr>
        </p:nvSpPr>
        <p:spPr/>
        <p:txBody>
          <a:bodyPr/>
          <a:lstStyle/>
          <a:p>
            <a:r>
              <a:rPr lang="es-ES" dirty="0"/>
              <a:t>Seguimiento psicológico y a largo plazo</a:t>
            </a:r>
            <a:endParaRPr lang="en-GB" dirty="0"/>
          </a:p>
        </p:txBody>
      </p:sp>
      <p:sp>
        <p:nvSpPr>
          <p:cNvPr id="4" name="Text Placeholder 6">
            <a:extLst>
              <a:ext uri="{FF2B5EF4-FFF2-40B4-BE49-F238E27FC236}">
                <a16:creationId xmlns:a16="http://schemas.microsoft.com/office/drawing/2014/main" id="{C53F7987-EA9E-D86F-8210-847232AA93DD}"/>
              </a:ext>
            </a:extLst>
          </p:cNvPr>
          <p:cNvSpPr>
            <a:spLocks noGrp="1"/>
          </p:cNvSpPr>
          <p:nvPr>
            <p:ph type="body"/>
          </p:nvPr>
        </p:nvSpPr>
        <p:spPr>
          <a:xfrm>
            <a:off x="609480" y="1348654"/>
            <a:ext cx="5354280" cy="2152706"/>
          </a:xfrm>
        </p:spPr>
        <p:txBody>
          <a:bodyPr>
            <a:normAutofit/>
          </a:bodyPr>
          <a:lstStyle/>
          <a:p>
            <a:pPr marL="0" indent="0">
              <a:spcBef>
                <a:spcPts val="0"/>
              </a:spcBef>
              <a:spcAft>
                <a:spcPts val="600"/>
              </a:spcAft>
              <a:buNone/>
            </a:pPr>
            <a:r>
              <a:rPr lang="en-GB" sz="1600" dirty="0">
                <a:solidFill>
                  <a:srgbClr val="7A8C8E"/>
                </a:solidFill>
              </a:rPr>
              <a:t>Presentación </a:t>
            </a:r>
            <a:r>
              <a:rPr lang="en-GB" sz="1600" dirty="0" err="1">
                <a:solidFill>
                  <a:srgbClr val="7A8C8E"/>
                </a:solidFill>
              </a:rPr>
              <a:t>clínica</a:t>
            </a:r>
            <a:endParaRPr lang="en-GB" sz="1600" dirty="0">
              <a:solidFill>
                <a:srgbClr val="7A8C8E"/>
              </a:solidFill>
            </a:endParaRPr>
          </a:p>
          <a:p>
            <a:pPr>
              <a:spcBef>
                <a:spcPts val="0"/>
              </a:spcBef>
              <a:spcAft>
                <a:spcPts val="600"/>
              </a:spcAft>
            </a:pPr>
            <a:r>
              <a:rPr lang="es-ES" sz="1600" dirty="0"/>
              <a:t>Seguimiento del estado psicológico y evolución del paciente a lo largo de los años,
Impacto de la información recibida (comorbilidades)
Carga de la mirada de los demás
Impacto social y profesional
Salud mental del paciente</a:t>
            </a:r>
            <a:endParaRPr lang="en-GB" sz="1600" dirty="0"/>
          </a:p>
        </p:txBody>
      </p:sp>
      <p:sp>
        <p:nvSpPr>
          <p:cNvPr id="6" name="Text Placeholder 7">
            <a:extLst>
              <a:ext uri="{FF2B5EF4-FFF2-40B4-BE49-F238E27FC236}">
                <a16:creationId xmlns:a16="http://schemas.microsoft.com/office/drawing/2014/main" id="{B5F34B99-E7B3-421A-62EE-7BD5C3553DC8}"/>
              </a:ext>
            </a:extLst>
          </p:cNvPr>
          <p:cNvSpPr txBox="1">
            <a:spLocks/>
          </p:cNvSpPr>
          <p:nvPr/>
        </p:nvSpPr>
        <p:spPr>
          <a:xfrm>
            <a:off x="6231960" y="1348654"/>
            <a:ext cx="5354280" cy="2152706"/>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err="1">
                <a:solidFill>
                  <a:srgbClr val="75BDA7"/>
                </a:solidFill>
              </a:rPr>
              <a:t>Acciones</a:t>
            </a:r>
            <a:r>
              <a:rPr lang="en-GB" sz="1600" dirty="0">
                <a:solidFill>
                  <a:srgbClr val="75BDA7"/>
                </a:solidFill>
              </a:rPr>
              <a:t> </a:t>
            </a:r>
            <a:r>
              <a:rPr lang="en-GB" sz="1600" dirty="0" err="1">
                <a:solidFill>
                  <a:srgbClr val="75BDA7"/>
                </a:solidFill>
              </a:rPr>
              <a:t>necesarias</a:t>
            </a:r>
            <a:endParaRPr lang="en-GB" sz="1600" dirty="0">
              <a:solidFill>
                <a:srgbClr val="75BDA7"/>
              </a:solidFill>
            </a:endParaRPr>
          </a:p>
          <a:p>
            <a:pPr>
              <a:spcBef>
                <a:spcPts val="0"/>
              </a:spcBef>
              <a:spcAft>
                <a:spcPts val="600"/>
              </a:spcAft>
            </a:pPr>
            <a:r>
              <a:rPr lang="es-ES" sz="1600" dirty="0"/>
              <a:t>Teniendo en cuenta los desafíos psicosociales (colegio, trabajo, vida social)
Consideración de la calidad de vida
Educación sobre la Salud de la Piel
Impacto ambiental y comportamientos "riesgosos" (tabaco, dieta, deportes)</a:t>
            </a:r>
            <a:endParaRPr lang="en-GB" sz="1600" dirty="0"/>
          </a:p>
        </p:txBody>
      </p:sp>
      <p:sp>
        <p:nvSpPr>
          <p:cNvPr id="7" name="Text Placeholder 8">
            <a:extLst>
              <a:ext uri="{FF2B5EF4-FFF2-40B4-BE49-F238E27FC236}">
                <a16:creationId xmlns:a16="http://schemas.microsoft.com/office/drawing/2014/main" id="{AB125696-CDAA-D896-22C3-D3994C511354}"/>
              </a:ext>
            </a:extLst>
          </p:cNvPr>
          <p:cNvSpPr txBox="1">
            <a:spLocks/>
          </p:cNvSpPr>
          <p:nvPr/>
        </p:nvSpPr>
        <p:spPr>
          <a:xfrm>
            <a:off x="609480" y="3501360"/>
            <a:ext cx="5354280" cy="2708940"/>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err="1">
                <a:solidFill>
                  <a:srgbClr val="58B6C0"/>
                </a:solidFill>
              </a:rPr>
              <a:t>Necesidades</a:t>
            </a:r>
            <a:r>
              <a:rPr lang="en-GB" sz="1600" dirty="0">
                <a:solidFill>
                  <a:srgbClr val="58B6C0"/>
                </a:solidFill>
              </a:rPr>
              <a:t> del </a:t>
            </a:r>
            <a:r>
              <a:rPr lang="en-GB" sz="1600" dirty="0" err="1">
                <a:solidFill>
                  <a:srgbClr val="58B6C0"/>
                </a:solidFill>
              </a:rPr>
              <a:t>paciente</a:t>
            </a:r>
            <a:endParaRPr lang="en-GB" sz="1600" dirty="0">
              <a:solidFill>
                <a:srgbClr val="58B6C0"/>
              </a:solidFill>
            </a:endParaRPr>
          </a:p>
          <a:p>
            <a:pPr>
              <a:spcBef>
                <a:spcPts val="0"/>
              </a:spcBef>
              <a:spcAft>
                <a:spcPts val="600"/>
              </a:spcAft>
            </a:pPr>
            <a:r>
              <a:rPr lang="es-ES" sz="1600" dirty="0"/>
              <a:t>Información sobre las distintas terapias disponibles (hipnosis, terapia conductual, psicoterapia, terapia familiar, etc.)
Apoyo en la autoestima
Transición coordinada entre niño y adulto sin interrupción en el seguimiento
Mejora de la calidad de vida en todos los niveles (relacional, profesional, familiar, íntimo, etc.)
Tarjeta de emergencia específica</a:t>
            </a:r>
            <a:endParaRPr lang="en-GB" sz="1600" dirty="0"/>
          </a:p>
        </p:txBody>
      </p:sp>
      <p:sp>
        <p:nvSpPr>
          <p:cNvPr id="8" name="Text Placeholder 9">
            <a:extLst>
              <a:ext uri="{FF2B5EF4-FFF2-40B4-BE49-F238E27FC236}">
                <a16:creationId xmlns:a16="http://schemas.microsoft.com/office/drawing/2014/main" id="{583F7916-FE04-CCEC-77A8-954DC78250BC}"/>
              </a:ext>
            </a:extLst>
          </p:cNvPr>
          <p:cNvSpPr txBox="1">
            <a:spLocks/>
          </p:cNvSpPr>
          <p:nvPr/>
        </p:nvSpPr>
        <p:spPr>
          <a:xfrm>
            <a:off x="6231960" y="3543216"/>
            <a:ext cx="5354280" cy="2921562"/>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err="1">
                <a:solidFill>
                  <a:srgbClr val="00B0F0"/>
                </a:solidFill>
              </a:rPr>
              <a:t>Ubicación</a:t>
            </a:r>
            <a:r>
              <a:rPr lang="en-GB" sz="1600" dirty="0">
                <a:solidFill>
                  <a:srgbClr val="00B0F0"/>
                </a:solidFill>
              </a:rPr>
              <a:t> y </a:t>
            </a:r>
            <a:r>
              <a:rPr lang="en-GB" sz="1600" dirty="0" err="1">
                <a:solidFill>
                  <a:srgbClr val="00B0F0"/>
                </a:solidFill>
              </a:rPr>
              <a:t>soporte</a:t>
            </a:r>
            <a:r>
              <a:rPr lang="en-GB" sz="1600" dirty="0">
                <a:solidFill>
                  <a:srgbClr val="00B0F0"/>
                </a:solidFill>
              </a:rPr>
              <a:t> </a:t>
            </a:r>
            <a:r>
              <a:rPr lang="en-GB" sz="1600" dirty="0" err="1">
                <a:solidFill>
                  <a:srgbClr val="00B0F0"/>
                </a:solidFill>
              </a:rPr>
              <a:t>ideales</a:t>
            </a:r>
            <a:endParaRPr lang="en-GB" sz="1600" dirty="0">
              <a:solidFill>
                <a:srgbClr val="00B0F0"/>
              </a:solidFill>
            </a:endParaRPr>
          </a:p>
          <a:p>
            <a:pPr>
              <a:spcBef>
                <a:spcPts val="0"/>
              </a:spcBef>
              <a:spcAft>
                <a:spcPts val="600"/>
              </a:spcAft>
            </a:pPr>
            <a:r>
              <a:rPr lang="es-ES" sz="1600" dirty="0"/>
              <a:t>Apoyo a largo plazo en la aceptación y la autoimagen
Acceso y cobertura de diversas terapias posibles
Entorno social informado
Apoyo para toda la familia
Acceso a la información en el propio idioma
Psicoterapeutas expertos en el impacto de las enfermedades dermatológicas en la calidad de vida y su carga psicosocial</a:t>
            </a:r>
            <a:endParaRPr lang="en-GB" sz="1600" dirty="0"/>
          </a:p>
        </p:txBody>
      </p:sp>
    </p:spTree>
    <p:extLst>
      <p:ext uri="{BB962C8B-B14F-4D97-AF65-F5344CB8AC3E}">
        <p14:creationId xmlns:p14="http://schemas.microsoft.com/office/powerpoint/2010/main" val="13728899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7D1F358-F041-B7DF-0F48-1926682BB88A}"/>
              </a:ext>
            </a:extLst>
          </p:cNvPr>
          <p:cNvSpPr>
            <a:spLocks noGrp="1"/>
          </p:cNvSpPr>
          <p:nvPr>
            <p:ph type="title" idx="10"/>
          </p:nvPr>
        </p:nvSpPr>
        <p:spPr/>
        <p:txBody>
          <a:bodyPr/>
          <a:lstStyle/>
          <a:p>
            <a:r>
              <a:rPr lang="en-GB" dirty="0" err="1"/>
              <a:t>Planificación</a:t>
            </a:r>
            <a:r>
              <a:rPr lang="en-GB" dirty="0"/>
              <a:t> familiar</a:t>
            </a:r>
          </a:p>
        </p:txBody>
      </p:sp>
      <p:sp>
        <p:nvSpPr>
          <p:cNvPr id="4" name="Text Placeholder 6">
            <a:extLst>
              <a:ext uri="{FF2B5EF4-FFF2-40B4-BE49-F238E27FC236}">
                <a16:creationId xmlns:a16="http://schemas.microsoft.com/office/drawing/2014/main" id="{33B22DC9-5697-DFD9-7A54-ABF348CCE5E6}"/>
              </a:ext>
            </a:extLst>
          </p:cNvPr>
          <p:cNvSpPr>
            <a:spLocks noGrp="1"/>
          </p:cNvSpPr>
          <p:nvPr>
            <p:ph type="body"/>
          </p:nvPr>
        </p:nvSpPr>
        <p:spPr>
          <a:xfrm>
            <a:off x="609480" y="1348654"/>
            <a:ext cx="5354280" cy="2152706"/>
          </a:xfrm>
        </p:spPr>
        <p:txBody>
          <a:bodyPr>
            <a:normAutofit/>
          </a:bodyPr>
          <a:lstStyle/>
          <a:p>
            <a:pPr marL="0" indent="0">
              <a:spcBef>
                <a:spcPts val="0"/>
              </a:spcBef>
              <a:spcAft>
                <a:spcPts val="600"/>
              </a:spcAft>
              <a:buNone/>
            </a:pPr>
            <a:r>
              <a:rPr lang="en-GB" sz="1600" dirty="0">
                <a:solidFill>
                  <a:srgbClr val="7A8C8E"/>
                </a:solidFill>
              </a:rPr>
              <a:t>Presentación </a:t>
            </a:r>
            <a:r>
              <a:rPr lang="en-GB" sz="1600" dirty="0" err="1">
                <a:solidFill>
                  <a:srgbClr val="7A8C8E"/>
                </a:solidFill>
              </a:rPr>
              <a:t>clínica</a:t>
            </a:r>
            <a:endParaRPr lang="en-GB" sz="1600" dirty="0">
              <a:solidFill>
                <a:srgbClr val="7A8C8E"/>
              </a:solidFill>
            </a:endParaRPr>
          </a:p>
          <a:p>
            <a:pPr>
              <a:spcBef>
                <a:spcPts val="0"/>
              </a:spcBef>
              <a:spcAft>
                <a:spcPts val="600"/>
              </a:spcAft>
            </a:pPr>
            <a:r>
              <a:rPr lang="es-ES" sz="1600" dirty="0"/>
              <a:t>Pubertad
Deseo de tener un hijo
Transmisión genética
Embarazo</a:t>
            </a:r>
            <a:endParaRPr lang="en-GB" sz="1600" dirty="0"/>
          </a:p>
        </p:txBody>
      </p:sp>
      <p:sp>
        <p:nvSpPr>
          <p:cNvPr id="6" name="Text Placeholder 7">
            <a:extLst>
              <a:ext uri="{FF2B5EF4-FFF2-40B4-BE49-F238E27FC236}">
                <a16:creationId xmlns:a16="http://schemas.microsoft.com/office/drawing/2014/main" id="{9D6B288F-FC31-B7D3-15E8-85176D88ECF2}"/>
              </a:ext>
            </a:extLst>
          </p:cNvPr>
          <p:cNvSpPr txBox="1">
            <a:spLocks/>
          </p:cNvSpPr>
          <p:nvPr/>
        </p:nvSpPr>
        <p:spPr>
          <a:xfrm>
            <a:off x="6231960" y="1348654"/>
            <a:ext cx="5354280" cy="2152706"/>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err="1">
                <a:solidFill>
                  <a:srgbClr val="75BDA7"/>
                </a:solidFill>
              </a:rPr>
              <a:t>Acciones</a:t>
            </a:r>
            <a:r>
              <a:rPr lang="en-GB" sz="1600" dirty="0">
                <a:solidFill>
                  <a:srgbClr val="75BDA7"/>
                </a:solidFill>
              </a:rPr>
              <a:t> </a:t>
            </a:r>
            <a:r>
              <a:rPr lang="en-GB" sz="1600" dirty="0" err="1">
                <a:solidFill>
                  <a:srgbClr val="75BDA7"/>
                </a:solidFill>
              </a:rPr>
              <a:t>necesarias</a:t>
            </a:r>
            <a:endParaRPr lang="en-GB" sz="1600" dirty="0">
              <a:solidFill>
                <a:srgbClr val="75BDA7"/>
              </a:solidFill>
            </a:endParaRPr>
          </a:p>
          <a:p>
            <a:pPr>
              <a:spcBef>
                <a:spcPts val="0"/>
              </a:spcBef>
              <a:spcAft>
                <a:spcPts val="600"/>
              </a:spcAft>
            </a:pPr>
            <a:r>
              <a:rPr lang="es-ES" sz="1600" dirty="0"/>
              <a:t>Responder preguntas, incluso anticiparlas
Proporciona la información necesaria
Educación/formación del paciente en transmisión genética
Información sobre los riesgos asociados al embarazo</a:t>
            </a:r>
            <a:endParaRPr lang="en-GB" sz="1600" dirty="0"/>
          </a:p>
        </p:txBody>
      </p:sp>
      <p:sp>
        <p:nvSpPr>
          <p:cNvPr id="7" name="Text Placeholder 8">
            <a:extLst>
              <a:ext uri="{FF2B5EF4-FFF2-40B4-BE49-F238E27FC236}">
                <a16:creationId xmlns:a16="http://schemas.microsoft.com/office/drawing/2014/main" id="{DF018E6B-DA96-BC4C-F0EC-10AA3C6DFABD}"/>
              </a:ext>
            </a:extLst>
          </p:cNvPr>
          <p:cNvSpPr txBox="1">
            <a:spLocks/>
          </p:cNvSpPr>
          <p:nvPr/>
        </p:nvSpPr>
        <p:spPr>
          <a:xfrm>
            <a:off x="605760" y="3231319"/>
            <a:ext cx="5354280" cy="2705842"/>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err="1">
                <a:solidFill>
                  <a:srgbClr val="58B6C0"/>
                </a:solidFill>
              </a:rPr>
              <a:t>Necesidades</a:t>
            </a:r>
            <a:r>
              <a:rPr lang="en-GB" sz="1600" dirty="0">
                <a:solidFill>
                  <a:srgbClr val="58B6C0"/>
                </a:solidFill>
              </a:rPr>
              <a:t> del </a:t>
            </a:r>
            <a:r>
              <a:rPr lang="en-GB" sz="1600" dirty="0" err="1">
                <a:solidFill>
                  <a:srgbClr val="58B6C0"/>
                </a:solidFill>
              </a:rPr>
              <a:t>paciente</a:t>
            </a:r>
            <a:endParaRPr lang="en-GB" sz="1600" dirty="0">
              <a:solidFill>
                <a:srgbClr val="58B6C0"/>
              </a:solidFill>
            </a:endParaRPr>
          </a:p>
          <a:p>
            <a:pPr>
              <a:spcBef>
                <a:spcPts val="0"/>
              </a:spcBef>
              <a:spcAft>
                <a:spcPts val="600"/>
              </a:spcAft>
            </a:pPr>
            <a:r>
              <a:rPr lang="es-ES" sz="1600" dirty="0"/>
              <a:t>Infórmate desde la pubertad sobre el impacto de la enfermedad en el embarazo (transmisión, riesgos para la madre, posibles opciones)
Compartiendo experiencias y consejos sobre planificación familiar,
Procedimiento a seguir en caso de deseo de tener un hijo (prueba prenatal, fertilización in vitro, diagnóstico preimplantacional, etc.)
Apoyo psicológico para la toma de decisiones</a:t>
            </a:r>
            <a:endParaRPr lang="en-GB" sz="1600" dirty="0"/>
          </a:p>
        </p:txBody>
      </p:sp>
      <p:sp>
        <p:nvSpPr>
          <p:cNvPr id="8" name="Text Placeholder 9">
            <a:extLst>
              <a:ext uri="{FF2B5EF4-FFF2-40B4-BE49-F238E27FC236}">
                <a16:creationId xmlns:a16="http://schemas.microsoft.com/office/drawing/2014/main" id="{25A530ED-8485-BFF7-8999-EF30BCDE24D5}"/>
              </a:ext>
            </a:extLst>
          </p:cNvPr>
          <p:cNvSpPr txBox="1">
            <a:spLocks/>
          </p:cNvSpPr>
          <p:nvPr/>
        </p:nvSpPr>
        <p:spPr>
          <a:xfrm>
            <a:off x="6228240" y="3231319"/>
            <a:ext cx="5354280" cy="2577053"/>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err="1">
                <a:solidFill>
                  <a:srgbClr val="00B0F0"/>
                </a:solidFill>
              </a:rPr>
              <a:t>Ubicación</a:t>
            </a:r>
            <a:r>
              <a:rPr lang="en-GB" sz="1600" dirty="0">
                <a:solidFill>
                  <a:srgbClr val="00B0F0"/>
                </a:solidFill>
              </a:rPr>
              <a:t> y </a:t>
            </a:r>
            <a:r>
              <a:rPr lang="en-GB" sz="1600" dirty="0" err="1">
                <a:solidFill>
                  <a:srgbClr val="00B0F0"/>
                </a:solidFill>
              </a:rPr>
              <a:t>soporte</a:t>
            </a:r>
            <a:r>
              <a:rPr lang="en-GB" sz="1600" dirty="0">
                <a:solidFill>
                  <a:srgbClr val="00B0F0"/>
                </a:solidFill>
              </a:rPr>
              <a:t> </a:t>
            </a:r>
            <a:r>
              <a:rPr lang="en-GB" sz="1600" dirty="0" err="1">
                <a:solidFill>
                  <a:srgbClr val="00B0F0"/>
                </a:solidFill>
              </a:rPr>
              <a:t>ideales</a:t>
            </a:r>
            <a:endParaRPr lang="en-GB" sz="1600" dirty="0">
              <a:solidFill>
                <a:srgbClr val="00B0F0"/>
              </a:solidFill>
            </a:endParaRPr>
          </a:p>
          <a:p>
            <a:pPr>
              <a:spcBef>
                <a:spcPts val="0"/>
              </a:spcBef>
              <a:spcAft>
                <a:spcPts val="600"/>
              </a:spcAft>
            </a:pPr>
            <a:r>
              <a:rPr lang="es-ES" sz="1600" dirty="0"/>
              <a:t>Teniendo en cuenta y apoyando las decisiones de los futuros padres
Obstetras y ginecólogos expertos
Paciente informado de las opciones y consecuencias
Información sobre los riesgos asociados a las comorbilidades identificadas</a:t>
            </a:r>
            <a:endParaRPr lang="en-GB" sz="1600" dirty="0"/>
          </a:p>
        </p:txBody>
      </p:sp>
    </p:spTree>
    <p:extLst>
      <p:ext uri="{BB962C8B-B14F-4D97-AF65-F5344CB8AC3E}">
        <p14:creationId xmlns:p14="http://schemas.microsoft.com/office/powerpoint/2010/main" val="31816132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7D1F358-F041-B7DF-0F48-1926682BB88A}"/>
              </a:ext>
            </a:extLst>
          </p:cNvPr>
          <p:cNvSpPr>
            <a:spLocks noGrp="1"/>
          </p:cNvSpPr>
          <p:nvPr>
            <p:ph type="title" idx="10"/>
          </p:nvPr>
        </p:nvSpPr>
        <p:spPr/>
        <p:txBody>
          <a:bodyPr/>
          <a:lstStyle/>
          <a:p>
            <a:r>
              <a:rPr lang="en-GB" dirty="0" err="1"/>
              <a:t>Cuidados</a:t>
            </a:r>
            <a:r>
              <a:rPr lang="en-GB" dirty="0"/>
              <a:t> </a:t>
            </a:r>
            <a:r>
              <a:rPr lang="en-GB" dirty="0" err="1"/>
              <a:t>Paliativos</a:t>
            </a:r>
            <a:r>
              <a:rPr lang="en-GB" dirty="0"/>
              <a:t> y Muerte</a:t>
            </a:r>
          </a:p>
        </p:txBody>
      </p:sp>
      <p:sp>
        <p:nvSpPr>
          <p:cNvPr id="4" name="Text Placeholder 6">
            <a:extLst>
              <a:ext uri="{FF2B5EF4-FFF2-40B4-BE49-F238E27FC236}">
                <a16:creationId xmlns:a16="http://schemas.microsoft.com/office/drawing/2014/main" id="{F4E8BC57-8C5B-3B24-CF73-02D1156C7445}"/>
              </a:ext>
            </a:extLst>
          </p:cNvPr>
          <p:cNvSpPr>
            <a:spLocks noGrp="1"/>
          </p:cNvSpPr>
          <p:nvPr>
            <p:ph type="body"/>
          </p:nvPr>
        </p:nvSpPr>
        <p:spPr>
          <a:xfrm>
            <a:off x="609480" y="1348654"/>
            <a:ext cx="5354280" cy="2152706"/>
          </a:xfrm>
        </p:spPr>
        <p:txBody>
          <a:bodyPr>
            <a:normAutofit/>
          </a:bodyPr>
          <a:lstStyle/>
          <a:p>
            <a:pPr marL="0" indent="0">
              <a:spcBef>
                <a:spcPts val="0"/>
              </a:spcBef>
              <a:spcAft>
                <a:spcPts val="600"/>
              </a:spcAft>
              <a:buNone/>
            </a:pPr>
            <a:r>
              <a:rPr lang="en-GB" sz="1600" dirty="0">
                <a:solidFill>
                  <a:srgbClr val="7A8C8E"/>
                </a:solidFill>
              </a:rPr>
              <a:t>Presentación </a:t>
            </a:r>
            <a:r>
              <a:rPr lang="en-GB" sz="1600" dirty="0" err="1">
                <a:solidFill>
                  <a:srgbClr val="7A8C8E"/>
                </a:solidFill>
              </a:rPr>
              <a:t>clínica</a:t>
            </a:r>
            <a:endParaRPr lang="en-GB" sz="1600" dirty="0">
              <a:solidFill>
                <a:srgbClr val="7A8C8E"/>
              </a:solidFill>
            </a:endParaRPr>
          </a:p>
          <a:p>
            <a:pPr>
              <a:spcBef>
                <a:spcPts val="0"/>
              </a:spcBef>
              <a:spcAft>
                <a:spcPts val="600"/>
              </a:spcAft>
            </a:pPr>
            <a:r>
              <a:rPr lang="es-ES" sz="1600" dirty="0"/>
              <a:t>Dificultad respiratoria
Fallo en trasplante pulmonar
Rotura de aneurisma</a:t>
            </a:r>
            <a:endParaRPr lang="en-GB" sz="1600" dirty="0"/>
          </a:p>
        </p:txBody>
      </p:sp>
      <p:sp>
        <p:nvSpPr>
          <p:cNvPr id="6" name="Text Placeholder 7">
            <a:extLst>
              <a:ext uri="{FF2B5EF4-FFF2-40B4-BE49-F238E27FC236}">
                <a16:creationId xmlns:a16="http://schemas.microsoft.com/office/drawing/2014/main" id="{3CF967AE-4412-41E6-0163-D0136FAA608B}"/>
              </a:ext>
            </a:extLst>
          </p:cNvPr>
          <p:cNvSpPr txBox="1">
            <a:spLocks/>
          </p:cNvSpPr>
          <p:nvPr/>
        </p:nvSpPr>
        <p:spPr>
          <a:xfrm>
            <a:off x="6231960" y="1348654"/>
            <a:ext cx="5354280" cy="2152706"/>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err="1">
                <a:solidFill>
                  <a:srgbClr val="75BDA7"/>
                </a:solidFill>
              </a:rPr>
              <a:t>Acciones</a:t>
            </a:r>
            <a:r>
              <a:rPr lang="en-GB" sz="1600" dirty="0">
                <a:solidFill>
                  <a:srgbClr val="75BDA7"/>
                </a:solidFill>
              </a:rPr>
              <a:t> </a:t>
            </a:r>
            <a:r>
              <a:rPr lang="en-GB" sz="1600" dirty="0" err="1">
                <a:solidFill>
                  <a:srgbClr val="75BDA7"/>
                </a:solidFill>
              </a:rPr>
              <a:t>necesarias</a:t>
            </a:r>
            <a:endParaRPr lang="en-GB" sz="1600" dirty="0">
              <a:solidFill>
                <a:srgbClr val="75BDA7"/>
              </a:solidFill>
            </a:endParaRPr>
          </a:p>
          <a:p>
            <a:pPr>
              <a:spcBef>
                <a:spcPts val="0"/>
              </a:spcBef>
              <a:spcAft>
                <a:spcPts val="600"/>
              </a:spcAft>
            </a:pPr>
            <a:r>
              <a:rPr lang="en-GB" sz="1600" dirty="0"/>
              <a:t>Final de la </a:t>
            </a:r>
            <a:r>
              <a:rPr lang="en-GB" sz="1600" dirty="0" err="1"/>
              <a:t>vida</a:t>
            </a:r>
            <a:r>
              <a:rPr lang="en-GB" sz="1600" dirty="0"/>
              <a:t>
</a:t>
            </a:r>
            <a:r>
              <a:rPr lang="en-GB" sz="1600" dirty="0" err="1"/>
              <a:t>Cuidados</a:t>
            </a:r>
            <a:r>
              <a:rPr lang="en-GB" sz="1600" dirty="0"/>
              <a:t> </a:t>
            </a:r>
            <a:r>
              <a:rPr lang="en-GB" sz="1600" dirty="0" err="1"/>
              <a:t>Paliativos</a:t>
            </a:r>
            <a:endParaRPr lang="en-GB" sz="1600" dirty="0"/>
          </a:p>
        </p:txBody>
      </p:sp>
      <p:sp>
        <p:nvSpPr>
          <p:cNvPr id="7" name="Text Placeholder 8">
            <a:extLst>
              <a:ext uri="{FF2B5EF4-FFF2-40B4-BE49-F238E27FC236}">
                <a16:creationId xmlns:a16="http://schemas.microsoft.com/office/drawing/2014/main" id="{8F876E0F-FF12-80F6-F495-9032F8EC325A}"/>
              </a:ext>
            </a:extLst>
          </p:cNvPr>
          <p:cNvSpPr txBox="1">
            <a:spLocks/>
          </p:cNvSpPr>
          <p:nvPr/>
        </p:nvSpPr>
        <p:spPr>
          <a:xfrm>
            <a:off x="609480" y="3682080"/>
            <a:ext cx="5354280" cy="2152706"/>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err="1">
                <a:solidFill>
                  <a:srgbClr val="58B6C0"/>
                </a:solidFill>
              </a:rPr>
              <a:t>Necesidades</a:t>
            </a:r>
            <a:r>
              <a:rPr lang="en-GB" sz="1600" dirty="0">
                <a:solidFill>
                  <a:srgbClr val="58B6C0"/>
                </a:solidFill>
              </a:rPr>
              <a:t> del </a:t>
            </a:r>
            <a:r>
              <a:rPr lang="en-GB" sz="1600" dirty="0" err="1">
                <a:solidFill>
                  <a:srgbClr val="58B6C0"/>
                </a:solidFill>
              </a:rPr>
              <a:t>paciente</a:t>
            </a:r>
            <a:endParaRPr lang="en-GB" sz="1600" dirty="0">
              <a:solidFill>
                <a:srgbClr val="58B6C0"/>
              </a:solidFill>
            </a:endParaRPr>
          </a:p>
          <a:p>
            <a:pPr>
              <a:spcBef>
                <a:spcPts val="0"/>
              </a:spcBef>
              <a:spcAft>
                <a:spcPts val="600"/>
              </a:spcAft>
            </a:pPr>
            <a:r>
              <a:rPr lang="es-ES" sz="1600" dirty="0"/>
              <a:t>Apoyo
Apoyo al paciente y a quienes le rodean
Asesores especialmente formados</a:t>
            </a:r>
            <a:endParaRPr lang="en-GB" sz="1600" dirty="0"/>
          </a:p>
        </p:txBody>
      </p:sp>
      <p:sp>
        <p:nvSpPr>
          <p:cNvPr id="8" name="Text Placeholder 9">
            <a:extLst>
              <a:ext uri="{FF2B5EF4-FFF2-40B4-BE49-F238E27FC236}">
                <a16:creationId xmlns:a16="http://schemas.microsoft.com/office/drawing/2014/main" id="{1E2DB24B-FEC6-580C-AED0-E37AAAAE5D85}"/>
              </a:ext>
            </a:extLst>
          </p:cNvPr>
          <p:cNvSpPr txBox="1">
            <a:spLocks/>
          </p:cNvSpPr>
          <p:nvPr/>
        </p:nvSpPr>
        <p:spPr>
          <a:xfrm>
            <a:off x="6228242" y="3682080"/>
            <a:ext cx="5354280" cy="2152706"/>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err="1">
                <a:solidFill>
                  <a:srgbClr val="00B0F0"/>
                </a:solidFill>
              </a:rPr>
              <a:t>Ubicación</a:t>
            </a:r>
            <a:r>
              <a:rPr lang="en-GB" sz="1600" dirty="0">
                <a:solidFill>
                  <a:srgbClr val="00B0F0"/>
                </a:solidFill>
              </a:rPr>
              <a:t> y </a:t>
            </a:r>
            <a:r>
              <a:rPr lang="en-GB" sz="1600" dirty="0" err="1">
                <a:solidFill>
                  <a:srgbClr val="00B0F0"/>
                </a:solidFill>
              </a:rPr>
              <a:t>soporte</a:t>
            </a:r>
            <a:r>
              <a:rPr lang="en-GB" sz="1600" dirty="0">
                <a:solidFill>
                  <a:srgbClr val="00B0F0"/>
                </a:solidFill>
              </a:rPr>
              <a:t> </a:t>
            </a:r>
            <a:r>
              <a:rPr lang="en-GB" sz="1600" dirty="0" err="1">
                <a:solidFill>
                  <a:srgbClr val="00B0F0"/>
                </a:solidFill>
              </a:rPr>
              <a:t>ideales</a:t>
            </a:r>
            <a:endParaRPr lang="en-GB" sz="1600" dirty="0">
              <a:solidFill>
                <a:srgbClr val="00B0F0"/>
              </a:solidFill>
            </a:endParaRPr>
          </a:p>
          <a:p>
            <a:pPr>
              <a:spcBef>
                <a:spcPts val="0"/>
              </a:spcBef>
              <a:spcAft>
                <a:spcPts val="600"/>
              </a:spcAft>
            </a:pPr>
            <a:r>
              <a:rPr lang="es-ES" sz="1600" dirty="0"/>
              <a:t>Conexión con servicios/expertos especializados
Apoyo diario de colegas expertos
Conmemorando colectivamente al fallecido</a:t>
            </a:r>
            <a:endParaRPr lang="en-GB" sz="1600" dirty="0"/>
          </a:p>
        </p:txBody>
      </p:sp>
    </p:spTree>
    <p:extLst>
      <p:ext uri="{BB962C8B-B14F-4D97-AF65-F5344CB8AC3E}">
        <p14:creationId xmlns:p14="http://schemas.microsoft.com/office/powerpoint/2010/main" val="33606733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00ACCD"/>
      </a:accent1>
      <a:accent2>
        <a:srgbClr val="00519C"/>
      </a:accent2>
      <a:accent3>
        <a:srgbClr val="55BE8C"/>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1454</TotalTime>
  <Words>1287</Words>
  <Application>Microsoft Office PowerPoint</Application>
  <PresentationFormat>Grand écran</PresentationFormat>
  <Paragraphs>111</Paragraphs>
  <Slides>10</Slides>
  <Notes>0</Notes>
  <HiddenSlides>0</HiddenSlides>
  <MMClips>0</MMClips>
  <ScaleCrop>false</ScaleCrop>
  <HeadingPairs>
    <vt:vector size="6" baseType="variant">
      <vt:variant>
        <vt:lpstr>Polices utilisées</vt:lpstr>
      </vt:variant>
      <vt:variant>
        <vt:i4>10</vt:i4>
      </vt:variant>
      <vt:variant>
        <vt:lpstr>Thème</vt:lpstr>
      </vt:variant>
      <vt:variant>
        <vt:i4>1</vt:i4>
      </vt:variant>
      <vt:variant>
        <vt:lpstr>Titres des diapositives</vt:lpstr>
      </vt:variant>
      <vt:variant>
        <vt:i4>10</vt:i4>
      </vt:variant>
    </vt:vector>
  </HeadingPairs>
  <TitlesOfParts>
    <vt:vector size="21" baseType="lpstr">
      <vt:lpstr>Andika</vt:lpstr>
      <vt:lpstr>Arial</vt:lpstr>
      <vt:lpstr>Calibri</vt:lpstr>
      <vt:lpstr>Franklin Gothic Book</vt:lpstr>
      <vt:lpstr>Lato Light</vt:lpstr>
      <vt:lpstr>Poppins</vt:lpstr>
      <vt:lpstr>Symbol</vt:lpstr>
      <vt:lpstr>Tahoma</vt:lpstr>
      <vt:lpstr>Times New Roman</vt:lpstr>
      <vt:lpstr>Wingdings</vt:lpstr>
      <vt:lpstr>Office Theme</vt:lpstr>
      <vt:lpstr>ERN Viaje del paciente</vt:lpstr>
      <vt:lpstr>Resumen del viaje del paciente</vt:lpstr>
      <vt:lpstr>Prediagnóstico y síntomas tempranos</vt:lpstr>
      <vt:lpstr>Diagnóstico</vt:lpstr>
      <vt:lpstr>Comorbilidades</vt:lpstr>
      <vt:lpstr>Tratamiento(s)</vt:lpstr>
      <vt:lpstr>Seguimiento psicológico y a largo plazo</vt:lpstr>
      <vt:lpstr>Planificación familiar</vt:lpstr>
      <vt:lpstr>Cuidados Paliativos y Muerte</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Jen Tidman</dc:creator>
  <dc:description/>
  <cp:lastModifiedBy>marie-claude Boiteux</cp:lastModifiedBy>
  <cp:revision>38</cp:revision>
  <cp:lastPrinted>2025-05-26T16:23:41Z</cp:lastPrinted>
  <dcterms:created xsi:type="dcterms:W3CDTF">2022-09-06T15:17:20Z</dcterms:created>
  <dcterms:modified xsi:type="dcterms:W3CDTF">2026-01-28T13:07:01Z</dcterms:modified>
  <dc:language>en-GB</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ContentTypeId">
    <vt:lpwstr>0x010100D826D81C5FE4E64D8D994B410E4529C3</vt:lpwstr>
  </property>
  <property fmtid="{D5CDD505-2E9C-101B-9397-08002B2CF9AE}" pid="4" name="HiddenSlides">
    <vt:i4>0</vt:i4>
  </property>
  <property fmtid="{D5CDD505-2E9C-101B-9397-08002B2CF9AE}" pid="5" name="HyperlinksChanged">
    <vt:bool>false</vt:bool>
  </property>
  <property fmtid="{D5CDD505-2E9C-101B-9397-08002B2CF9AE}" pid="6" name="LinksUpToDate">
    <vt:bool>false</vt:bool>
  </property>
  <property fmtid="{D5CDD505-2E9C-101B-9397-08002B2CF9AE}" pid="7" name="MMClips">
    <vt:i4>0</vt:i4>
  </property>
  <property fmtid="{D5CDD505-2E9C-101B-9397-08002B2CF9AE}" pid="8" name="Notes">
    <vt:i4>0</vt:i4>
  </property>
  <property fmtid="{D5CDD505-2E9C-101B-9397-08002B2CF9AE}" pid="9" name="PresentationFormat">
    <vt:lpwstr>Widescreen</vt:lpwstr>
  </property>
  <property fmtid="{D5CDD505-2E9C-101B-9397-08002B2CF9AE}" pid="10" name="ScaleCrop">
    <vt:bool>false</vt:bool>
  </property>
  <property fmtid="{D5CDD505-2E9C-101B-9397-08002B2CF9AE}" pid="11" name="ShareDoc">
    <vt:bool>false</vt:bool>
  </property>
  <property fmtid="{D5CDD505-2E9C-101B-9397-08002B2CF9AE}" pid="12" name="Slides">
    <vt:i4>7</vt:i4>
  </property>
</Properties>
</file>